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7" r:id="rId2"/>
    <p:sldId id="256" r:id="rId3"/>
    <p:sldId id="258" r:id="rId4"/>
    <p:sldId id="259"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75" d="100"/>
          <a:sy n="75" d="100"/>
        </p:scale>
        <p:origin x="386"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notesMaster" Target="notesMasters/notesMaster1.xml" /><Relationship Id="rId5" Type="http://schemas.openxmlformats.org/officeDocument/2006/relationships/slide" Target="slides/slide4.xml" /><Relationship Id="rId10"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56925D-CEDD-3749-B678-E3E3042A20D7}" type="datetimeFigureOut">
              <a:rPr lang="en-US" smtClean="0"/>
              <a:t>9/28/2026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6885CC-0553-4B48-9BD5-C8E621E05735}" type="slidenum">
              <a:rPr lang="en-US" smtClean="0"/>
              <a:t>‹#›</a:t>
            </a:fld>
            <a:endParaRPr lang="en-US"/>
          </a:p>
        </p:txBody>
      </p:sp>
    </p:spTree>
    <p:extLst>
      <p:ext uri="{BB962C8B-B14F-4D97-AF65-F5344CB8AC3E}">
        <p14:creationId xmlns:p14="http://schemas.microsoft.com/office/powerpoint/2010/main" val="4034142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6885CC-0553-4B48-9BD5-C8E621E05735}" type="slidenum">
              <a:rPr lang="en-US" smtClean="0"/>
              <a:t>1</a:t>
            </a:fld>
            <a:endParaRPr lang="en-US"/>
          </a:p>
        </p:txBody>
      </p:sp>
    </p:spTree>
    <p:extLst>
      <p:ext uri="{BB962C8B-B14F-4D97-AF65-F5344CB8AC3E}">
        <p14:creationId xmlns:p14="http://schemas.microsoft.com/office/powerpoint/2010/main" val="2842763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B7078C2-94E0-4DFD-8A93-FBA3B6EE1585}"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ABBA19-7BF5-4958-BB64-9A8DE1F06437}" type="slidenum">
              <a:rPr lang="en-GB" smtClean="0"/>
              <a:t>‹#›</a:t>
            </a:fld>
            <a:endParaRPr lang="en-GB"/>
          </a:p>
        </p:txBody>
      </p:sp>
    </p:spTree>
    <p:extLst>
      <p:ext uri="{BB962C8B-B14F-4D97-AF65-F5344CB8AC3E}">
        <p14:creationId xmlns:p14="http://schemas.microsoft.com/office/powerpoint/2010/main" val="1251022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7078C2-94E0-4DFD-8A93-FBA3B6EE1585}"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ABBA19-7BF5-4958-BB64-9A8DE1F06437}" type="slidenum">
              <a:rPr lang="en-GB" smtClean="0"/>
              <a:t>‹#›</a:t>
            </a:fld>
            <a:endParaRPr lang="en-GB"/>
          </a:p>
        </p:txBody>
      </p:sp>
    </p:spTree>
    <p:extLst>
      <p:ext uri="{BB962C8B-B14F-4D97-AF65-F5344CB8AC3E}">
        <p14:creationId xmlns:p14="http://schemas.microsoft.com/office/powerpoint/2010/main" val="1530439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7078C2-94E0-4DFD-8A93-FBA3B6EE1585}"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ABBA19-7BF5-4958-BB64-9A8DE1F06437}" type="slidenum">
              <a:rPr lang="en-GB" smtClean="0"/>
              <a:t>‹#›</a:t>
            </a:fld>
            <a:endParaRPr lang="en-GB"/>
          </a:p>
        </p:txBody>
      </p:sp>
    </p:spTree>
    <p:extLst>
      <p:ext uri="{BB962C8B-B14F-4D97-AF65-F5344CB8AC3E}">
        <p14:creationId xmlns:p14="http://schemas.microsoft.com/office/powerpoint/2010/main" val="941031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7078C2-94E0-4DFD-8A93-FBA3B6EE1585}"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ABBA19-7BF5-4958-BB64-9A8DE1F06437}" type="slidenum">
              <a:rPr lang="en-GB" smtClean="0"/>
              <a:t>‹#›</a:t>
            </a:fld>
            <a:endParaRPr lang="en-GB"/>
          </a:p>
        </p:txBody>
      </p:sp>
    </p:spTree>
    <p:extLst>
      <p:ext uri="{BB962C8B-B14F-4D97-AF65-F5344CB8AC3E}">
        <p14:creationId xmlns:p14="http://schemas.microsoft.com/office/powerpoint/2010/main" val="3477675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7078C2-94E0-4DFD-8A93-FBA3B6EE1585}" type="datetimeFigureOut">
              <a:rPr lang="en-GB" smtClean="0"/>
              <a:t>28/09/2026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1ABBA19-7BF5-4958-BB64-9A8DE1F06437}" type="slidenum">
              <a:rPr lang="en-GB" smtClean="0"/>
              <a:t>‹#›</a:t>
            </a:fld>
            <a:endParaRPr lang="en-GB"/>
          </a:p>
        </p:txBody>
      </p:sp>
    </p:spTree>
    <p:extLst>
      <p:ext uri="{BB962C8B-B14F-4D97-AF65-F5344CB8AC3E}">
        <p14:creationId xmlns:p14="http://schemas.microsoft.com/office/powerpoint/2010/main" val="2688859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B7078C2-94E0-4DFD-8A93-FBA3B6EE1585}"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1ABBA19-7BF5-4958-BB64-9A8DE1F06437}" type="slidenum">
              <a:rPr lang="en-GB" smtClean="0"/>
              <a:t>‹#›</a:t>
            </a:fld>
            <a:endParaRPr lang="en-GB"/>
          </a:p>
        </p:txBody>
      </p:sp>
    </p:spTree>
    <p:extLst>
      <p:ext uri="{BB962C8B-B14F-4D97-AF65-F5344CB8AC3E}">
        <p14:creationId xmlns:p14="http://schemas.microsoft.com/office/powerpoint/2010/main" val="531802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7078C2-94E0-4DFD-8A93-FBA3B6EE1585}" type="datetimeFigureOut">
              <a:rPr lang="en-GB" smtClean="0"/>
              <a:t>28/09/2026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1ABBA19-7BF5-4958-BB64-9A8DE1F06437}" type="slidenum">
              <a:rPr lang="en-GB" smtClean="0"/>
              <a:t>‹#›</a:t>
            </a:fld>
            <a:endParaRPr lang="en-GB"/>
          </a:p>
        </p:txBody>
      </p:sp>
    </p:spTree>
    <p:extLst>
      <p:ext uri="{BB962C8B-B14F-4D97-AF65-F5344CB8AC3E}">
        <p14:creationId xmlns:p14="http://schemas.microsoft.com/office/powerpoint/2010/main" val="2690709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7078C2-94E0-4DFD-8A93-FBA3B6EE1585}"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ABBA19-7BF5-4958-BB64-9A8DE1F06437}" type="slidenum">
              <a:rPr lang="en-GB" smtClean="0"/>
              <a:t>‹#›</a:t>
            </a:fld>
            <a:endParaRPr lang="en-GB"/>
          </a:p>
        </p:txBody>
      </p:sp>
    </p:spTree>
    <p:extLst>
      <p:ext uri="{BB962C8B-B14F-4D97-AF65-F5344CB8AC3E}">
        <p14:creationId xmlns:p14="http://schemas.microsoft.com/office/powerpoint/2010/main" val="2199930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7078C2-94E0-4DFD-8A93-FBA3B6EE1585}"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ABBA19-7BF5-4958-BB64-9A8DE1F06437}" type="slidenum">
              <a:rPr lang="en-GB" smtClean="0"/>
              <a:t>‹#›</a:t>
            </a:fld>
            <a:endParaRPr lang="en-GB"/>
          </a:p>
        </p:txBody>
      </p:sp>
    </p:spTree>
    <p:extLst>
      <p:ext uri="{BB962C8B-B14F-4D97-AF65-F5344CB8AC3E}">
        <p14:creationId xmlns:p14="http://schemas.microsoft.com/office/powerpoint/2010/main" val="3916726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7078C2-94E0-4DFD-8A93-FBA3B6EE1585}"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ABBA19-7BF5-4958-BB64-9A8DE1F06437}" type="slidenum">
              <a:rPr lang="en-GB" smtClean="0"/>
              <a:t>‹#›</a:t>
            </a:fld>
            <a:endParaRPr lang="en-GB"/>
          </a:p>
        </p:txBody>
      </p:sp>
    </p:spTree>
    <p:extLst>
      <p:ext uri="{BB962C8B-B14F-4D97-AF65-F5344CB8AC3E}">
        <p14:creationId xmlns:p14="http://schemas.microsoft.com/office/powerpoint/2010/main" val="2252319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7078C2-94E0-4DFD-8A93-FBA3B6EE1585}"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ABBA19-7BF5-4958-BB64-9A8DE1F06437}" type="slidenum">
              <a:rPr lang="en-GB" smtClean="0"/>
              <a:t>‹#›</a:t>
            </a:fld>
            <a:endParaRPr lang="en-GB"/>
          </a:p>
        </p:txBody>
      </p:sp>
    </p:spTree>
    <p:extLst>
      <p:ext uri="{BB962C8B-B14F-4D97-AF65-F5344CB8AC3E}">
        <p14:creationId xmlns:p14="http://schemas.microsoft.com/office/powerpoint/2010/main" val="1385507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7078C2-94E0-4DFD-8A93-FBA3B6EE1585}" type="datetimeFigureOut">
              <a:rPr lang="en-GB" smtClean="0"/>
              <a:t>28/09/2026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ABBA19-7BF5-4958-BB64-9A8DE1F06437}" type="slidenum">
              <a:rPr lang="en-GB" smtClean="0"/>
              <a:t>‹#›</a:t>
            </a:fld>
            <a:endParaRPr lang="en-GB"/>
          </a:p>
        </p:txBody>
      </p:sp>
    </p:spTree>
    <p:extLst>
      <p:ext uri="{BB962C8B-B14F-4D97-AF65-F5344CB8AC3E}">
        <p14:creationId xmlns:p14="http://schemas.microsoft.com/office/powerpoint/2010/main" val="26292050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tags" Target="../tags/tag2.xml" /><Relationship Id="rId1" Type="http://schemas.openxmlformats.org/officeDocument/2006/relationships/tags" Target="../tags/tag1.xml" /><Relationship Id="rId6" Type="http://schemas.openxmlformats.org/officeDocument/2006/relationships/image" Target="../media/image2.png" /><Relationship Id="rId5" Type="http://schemas.openxmlformats.org/officeDocument/2006/relationships/image" Target="../media/image1.png"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Relationship Id="rId3" Type="http://schemas.openxmlformats.org/officeDocument/2006/relationships/tags" Target="../tags/tag5.xml" /><Relationship Id="rId2" Type="http://schemas.openxmlformats.org/officeDocument/2006/relationships/tags" Target="../tags/tag4.xml" /><Relationship Id="rId1" Type="http://schemas.openxmlformats.org/officeDocument/2006/relationships/tags" Target="../tags/tag3.xml" /><Relationship Id="rId6" Type="http://schemas.openxmlformats.org/officeDocument/2006/relationships/image" Target="../media/image4.png" /><Relationship Id="rId5" Type="http://schemas.openxmlformats.org/officeDocument/2006/relationships/image" Target="../media/image3.png" /><Relationship Id="rId4"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3" Type="http://schemas.openxmlformats.org/officeDocument/2006/relationships/tags" Target="../tags/tag8.xml" /><Relationship Id="rId7" Type="http://schemas.openxmlformats.org/officeDocument/2006/relationships/image" Target="../media/image7.png" /><Relationship Id="rId2" Type="http://schemas.openxmlformats.org/officeDocument/2006/relationships/tags" Target="../tags/tag7.xml" /><Relationship Id="rId1" Type="http://schemas.openxmlformats.org/officeDocument/2006/relationships/tags" Target="../tags/tag6.xml" /><Relationship Id="rId6" Type="http://schemas.openxmlformats.org/officeDocument/2006/relationships/image" Target="../media/image6.jpeg" /><Relationship Id="rId5" Type="http://schemas.openxmlformats.org/officeDocument/2006/relationships/image" Target="../media/image5.png" /><Relationship Id="rId4"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cumentclass{slides}\pagestyle{empty}&#10;\usepackage{color}\usepackage{bm,amsmath,amssymb}&#10;\usepackage[usenames,dvipsnames,svgnames,table]{xcolor}&#10;\newcommand{\R}{{\mathbb R}}&#10;\newcommand{\C}{{\mathbb C}}&#10;\newcommand{\W}{{\mathbf W}}&#10;\newcommand{\Rv}{{\mathbf R}}&#10;\newcommand{\Pv}{{\mathbb P}}&#10;\newcommand{\n}{{\mathbf n}}&#10;\newcommand{\weakstar}{\stackrel{*}{\rightharpoonup}}&#10;\newcommand{\bv}{{\mathbf b}}&#10;\newcommand{\Dist}{\rm dist}&#10;\newcommand{\diam}{{\rm diam}\,}&#10;\newcommand{\supp}{{\rm supp}\,}&#10;\newcommand{\rank}{{\rm rank}\,}&#10;\newcommand{\sign}{{\rm sign}\,}&#10;\newcommand{\de}{{\rm deg}\,}&#10;\newcommand{\e}{{\mathbf e}}&#10;\newcommand{\x}{{\mathbf x}}&#10;\newcommand{\X}{{\mathbf X}}&#10;\newcommand{\y}{{\mathbf y}}&#10;\newcommand{\z}{{\mathbf z}}&#10;\newcommand{\p}{{\mathbf p}}&#10;\newcommand{\rv}{{\mathbf r}}&#10;\newcommand{\s}{{\mathbf s}}&#10;\newcommand{\q}{{\mathbf q}}&#10;\newcommand{\Q}{{\mathbf Q}}&#10;\newcommand{\nuv}{{\bm \nu}}&#10;\newcommand{\muv}{{\bm \mu}}&#10;\newcommand{\D}{{\mathbf D}}&#10;\newcommand{\B}{{\mathbf B}}&#10;\newcommand{\A}{{\mathbf A}}&#10;\newcommand{\F}{{\mathbf F}}&#10;\newcommand{\M}{{\mathbf M}}&#10;\newcommand{\U}{{\mathbf U}}&#10;\newcommand{\V}{{\mathbf V}}&#10;\newcommand{\K}{{\mathbf K}}&#10;\newcommand{\Sv}{{\mathbf S}}&#10;\newcommand{\Pb}{{\mathbf P}}&#10;\newcommand{\1}{{\bf 1}}&#10;\newcommand{\arr}{\rightarrow}&#10;\newcommand{\ep}{{\varepsilon}}&#10;\newcommand{\tr}{{\rm tr\,}}&#10;\newcommand{\Div}{{\rm div\,}}&#10;\newcommand{\curl}{{\rm curl\,}}&#10;\newcommand{\meas}{{\rm meas\,}}&#10;\newcommand{\bzero}{{\bf 0}}&#10;\newcommand{\half}{\frac{1}{2}}&#10;\newcommand{\dist}{{\rm dist}\,}&#10;\newcommand{\weak}{\rightharpoonup}&#10;\newcommand{\om}{\Omega}&#10;\newcommand{\uj}{u^{(j)}}&#10;\newcommand{\vj}{v^{(j)}}&#10;\newcommand{\vjk}{v^{(j_k)}}&#10;\newcommand{\ujk}{u^{(j_k)}}&#10;\newcommand{\vk}{v^{(k)}}&#10;\newcommand{\fj}{f^{(j)}}&#10;\newcommand{\zj}{z^{(j)}}&#10;\newcommand{\zjk}{z^{(j_k)}}&#10;\newcommand{\gj}{g^{(j)}}&#10;\newcommand{\mL}{{\mathcal L}}&#10;\newcommand{\mA}{{\mathcal A}}&#10;\newcommand{\mB}{{\mathcal B}}&#10;\newcommand{\mH}{{\mathcal H}}&#10;\newcommand{\mN}{{\mathcal N}}&#10;\newcommand{\mS}{{\mathcal S}}&#10;\newcommand{\be}{\begin{eqnarray*}}&#10;\newcommand{\ee}{\end{eqnarray*}}&#10;\newcommand{\Rmn}{\R^{m\times n}}&#10;\newcommand{\av}{-\hspace{-.27in}\int}&#10;\newcommand{\avsmall}{-\hspace{-.112in}\int}&#10;\newcommand{\cof}{{\rm cof}\,}&#10;\pagestyle{empty}&#10;\begin{document}\begin{minipage}{23em}  &#10;\color{blue}Calculus of Variations&#10;\end{minipage}&#10;\end{document}" title="IguanaTex Bitmap Display">
            <a:extLst>
              <a:ext uri="{FF2B5EF4-FFF2-40B4-BE49-F238E27FC236}">
                <a16:creationId xmlns:a16="http://schemas.microsoft.com/office/drawing/2014/main" id="{8A8FE2D1-52E1-4F9C-56E9-9AFC4296FD61}"/>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2140671" y="1818718"/>
            <a:ext cx="4484544" cy="295441"/>
          </a:xfrm>
          <a:prstGeom prst="rect">
            <a:avLst/>
          </a:prstGeom>
        </p:spPr>
      </p:pic>
      <p:pic>
        <p:nvPicPr>
          <p:cNvPr id="6" name="Picture 5" descr="\documentclass{slides}\pagestyle{empty}&#10;\usepackage{color}\usepackage{bm,amsmath,amssymb}&#10;\usepackage[usenames,dvipsnames,svgnames,table]{xcolor}&#10;\newcommand{\R}{{\mathbb R}}&#10;\newcommand{\C}{{\mathbb C}}&#10;\newcommand{\W}{{\mathbf W}}&#10;\newcommand{\Rv}{{\mathbf R}}&#10;\newcommand{\Pv}{{\mathbb P}}&#10;\newcommand{\n}{{\mathbf n}}&#10;\newcommand{\weakstar}{\stackrel{*}{\rightharpoonup}}&#10;\newcommand{\bv}{{\mathbf b}}&#10;\newcommand{\Dist}{\rm dist}&#10;\newcommand{\diam}{{\rm diam}\,}&#10;\newcommand{\supp}{{\rm supp}\,}&#10;\newcommand{\rank}{{\rm rank}\,}&#10;\newcommand{\sign}{{\rm sign}\,}&#10;\newcommand{\de}{{\rm deg}\,}&#10;\newcommand{\e}{{\mathbf e}}&#10;\newcommand{\x}{{\mathbf x}}&#10;\newcommand{\X}{{\mathbf X}}&#10;\newcommand{\y}{{\mathbf y}}&#10;\newcommand{\z}{{\mathbf z}}&#10;\newcommand{\p}{{\mathbf p}}&#10;\newcommand{\rv}{{\mathbf r}}&#10;\newcommand{\s}{{\mathbf s}}&#10;\newcommand{\q}{{\mathbf q}}&#10;\newcommand{\Q}{{\mathbf Q}}&#10;\newcommand{\nuv}{{\bm \nu}}&#10;\newcommand{\muv}{{\bm \mu}}&#10;\newcommand{\D}{{\mathbf D}}&#10;\newcommand{\B}{{\mathbf B}}&#10;\newcommand{\A}{{\mathbf A}}&#10;\newcommand{\F}{{\mathbf F}}&#10;\newcommand{\M}{{\mathbf M}}&#10;\newcommand{\U}{{\mathbf U}}&#10;\newcommand{\V}{{\mathbf V}}&#10;\newcommand{\K}{{\mathbf K}}&#10;\newcommand{\Sv}{{\mathbf S}}&#10;\newcommand{\Pb}{{\mathbf P}}&#10;\newcommand{\1}{{\bf 1}}&#10;\newcommand{\arr}{\rightarrow}&#10;\newcommand{\ep}{{\varepsilon}}&#10;\newcommand{\tr}{{\rm tr\,}}&#10;\newcommand{\Div}{{\rm div\,}}&#10;\newcommand{\curl}{{\rm curl\,}}&#10;\newcommand{\meas}{{\rm meas\,}}&#10;\newcommand{\bzero}{{\bf 0}}&#10;\newcommand{\half}{\frac{1}{2}}&#10;\newcommand{\dist}{{\rm dist}\,}&#10;\newcommand{\weak}{\rightharpoonup}&#10;\newcommand{\om}{\Omega}&#10;\newcommand{\uj}{u^{(j)}}&#10;\newcommand{\vj}{v^{(j)}}&#10;\newcommand{\vjk}{v^{(j_k)}}&#10;\newcommand{\ujk}{u^{(j_k)}}&#10;\newcommand{\vk}{v^{(k)}}&#10;\newcommand{\fj}{f^{(j)}}&#10;\newcommand{\zj}{z^{(j)}}&#10;\newcommand{\zjk}{z^{(j_k)}}&#10;\newcommand{\gj}{g^{(j)}}&#10;\newcommand{\mL}{{\mathcal L}}&#10;\newcommand{\mA}{{\mathcal A}}&#10;\newcommand{\mB}{{\mathcal B}}&#10;\newcommand{\mH}{{\mathcal H}}&#10;\newcommand{\mN}{{\mathcal N}}&#10;\newcommand{\mS}{{\mathcal S}}&#10;\newcommand{\be}{\begin{eqnarray*}}&#10;\newcommand{\ee}{\end{eqnarray*}}&#10;\newcommand{\Rmn}{\R^{m\times n}}&#10;\newcommand{\av}{-\hspace{-.27in}\int}&#10;\newcommand{\avsmall}{-\hspace{-.112in}\int}&#10;\newcommand{\cof}{{\rm cof}\,}&#10;\pagestyle{empty}&#10;\begin{document}\begin{minipage}{23em}  &#10;John Ball&#10;\end{minipage}&#10;\end{document}" title="IguanaTex Bitmap Display"/>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3073846" y="4614501"/>
            <a:ext cx="2358857" cy="359619"/>
          </a:xfrm>
          <a:prstGeom prst="rect">
            <a:avLst/>
          </a:prstGeom>
        </p:spPr>
      </p:pic>
      <p:sp>
        <p:nvSpPr>
          <p:cNvPr id="7" name="TextBox 6"/>
          <p:cNvSpPr txBox="1"/>
          <p:nvPr/>
        </p:nvSpPr>
        <p:spPr>
          <a:xfrm>
            <a:off x="190982" y="289367"/>
            <a:ext cx="2807628" cy="646331"/>
          </a:xfrm>
          <a:prstGeom prst="rect">
            <a:avLst/>
          </a:prstGeom>
          <a:noFill/>
        </p:spPr>
        <p:txBody>
          <a:bodyPr wrap="none" rtlCol="0">
            <a:spAutoFit/>
          </a:bodyPr>
          <a:lstStyle/>
          <a:p>
            <a:r>
              <a:rPr lang="en-GB" dirty="0"/>
              <a:t>SMSTC Opening Symposium</a:t>
            </a:r>
          </a:p>
          <a:p>
            <a:r>
              <a:rPr lang="en-US" dirty="0"/>
              <a:t>29-30 October 2026</a:t>
            </a:r>
            <a:endParaRPr lang="en-GB" dirty="0"/>
          </a:p>
        </p:txBody>
      </p:sp>
      <p:sp>
        <p:nvSpPr>
          <p:cNvPr id="2" name="TextBox 1">
            <a:extLst>
              <a:ext uri="{FF2B5EF4-FFF2-40B4-BE49-F238E27FC236}">
                <a16:creationId xmlns:a16="http://schemas.microsoft.com/office/drawing/2014/main" id="{0C3D2B65-3B79-6A0C-1D9C-C9B9F4F08910}"/>
              </a:ext>
            </a:extLst>
          </p:cNvPr>
          <p:cNvSpPr txBox="1"/>
          <p:nvPr/>
        </p:nvSpPr>
        <p:spPr>
          <a:xfrm>
            <a:off x="3657600" y="2514600"/>
            <a:ext cx="1828800" cy="1828800"/>
          </a:xfrm>
          <a:prstGeom prst="rect">
            <a:avLst/>
          </a:prstGeom>
          <a:noFill/>
        </p:spPr>
        <p:txBody>
          <a:bodyPr wrap="square" rtlCol="0">
            <a:spAutoFit/>
          </a:bodyPr>
          <a:lstStyle/>
          <a:p>
            <a:pPr algn="l"/>
            <a:endParaRPr lang="en-US" dirty="0"/>
          </a:p>
        </p:txBody>
      </p:sp>
      <p:sp>
        <p:nvSpPr>
          <p:cNvPr id="4" name="TextBox 3">
            <a:extLst>
              <a:ext uri="{FF2B5EF4-FFF2-40B4-BE49-F238E27FC236}">
                <a16:creationId xmlns:a16="http://schemas.microsoft.com/office/drawing/2014/main" id="{6F004274-5CD1-23E5-A58F-BEC5506BB35C}"/>
              </a:ext>
            </a:extLst>
          </p:cNvPr>
          <p:cNvSpPr txBox="1"/>
          <p:nvPr/>
        </p:nvSpPr>
        <p:spPr>
          <a:xfrm>
            <a:off x="3657600" y="2514600"/>
            <a:ext cx="1828800" cy="1828800"/>
          </a:xfrm>
          <a:prstGeom prst="rect">
            <a:avLst/>
          </a:prstGeom>
          <a:noFill/>
        </p:spPr>
        <p:txBody>
          <a:bodyPr wrap="square" rtlCol="0">
            <a:spAutoFit/>
          </a:bodyPr>
          <a:lstStyle/>
          <a:p>
            <a:pPr algn="l"/>
            <a:endParaRPr lang="en-US" dirty="0"/>
          </a:p>
        </p:txBody>
      </p:sp>
      <p:sp>
        <p:nvSpPr>
          <p:cNvPr id="5" name="TextBox 4">
            <a:extLst>
              <a:ext uri="{FF2B5EF4-FFF2-40B4-BE49-F238E27FC236}">
                <a16:creationId xmlns:a16="http://schemas.microsoft.com/office/drawing/2014/main" id="{A6600351-86ED-7B27-0286-79B6AF80E50B}"/>
              </a:ext>
            </a:extLst>
          </p:cNvPr>
          <p:cNvSpPr txBox="1"/>
          <p:nvPr/>
        </p:nvSpPr>
        <p:spPr>
          <a:xfrm>
            <a:off x="2403929" y="2514600"/>
            <a:ext cx="3755571" cy="1828800"/>
          </a:xfrm>
          <a:prstGeom prst="rect">
            <a:avLst/>
          </a:prstGeom>
          <a:noFill/>
        </p:spPr>
        <p:txBody>
          <a:bodyPr wrap="square" rtlCol="0">
            <a:spAutoFit/>
          </a:bodyPr>
          <a:lstStyle/>
          <a:p>
            <a:pPr algn="l"/>
            <a:endParaRPr lang="en-US" dirty="0"/>
          </a:p>
        </p:txBody>
      </p:sp>
      <p:sp>
        <p:nvSpPr>
          <p:cNvPr id="9" name="TextBox 8">
            <a:extLst>
              <a:ext uri="{FF2B5EF4-FFF2-40B4-BE49-F238E27FC236}">
                <a16:creationId xmlns:a16="http://schemas.microsoft.com/office/drawing/2014/main" id="{9DBEB7F0-C3E6-30A8-C9F1-715F5E83AC6E}"/>
              </a:ext>
            </a:extLst>
          </p:cNvPr>
          <p:cNvSpPr txBox="1"/>
          <p:nvPr/>
        </p:nvSpPr>
        <p:spPr>
          <a:xfrm>
            <a:off x="2403929" y="2956357"/>
            <a:ext cx="4013199" cy="830997"/>
          </a:xfrm>
          <a:prstGeom prst="rect">
            <a:avLst/>
          </a:prstGeom>
          <a:noFill/>
        </p:spPr>
        <p:txBody>
          <a:bodyPr wrap="square" rtlCol="0">
            <a:spAutoFit/>
          </a:bodyPr>
          <a:lstStyle/>
          <a:p>
            <a:pPr algn="l"/>
            <a:r>
              <a:rPr lang="en-US" sz="2400" dirty="0"/>
              <a:t>Mondays 11.00-13.00 starting</a:t>
            </a:r>
          </a:p>
          <a:p>
            <a:pPr algn="l"/>
            <a:r>
              <a:rPr lang="en-US" sz="2400" dirty="0"/>
              <a:t>             11 January 2027</a:t>
            </a:r>
          </a:p>
        </p:txBody>
      </p:sp>
    </p:spTree>
    <p:extLst>
      <p:ext uri="{BB962C8B-B14F-4D97-AF65-F5344CB8AC3E}">
        <p14:creationId xmlns:p14="http://schemas.microsoft.com/office/powerpoint/2010/main" val="108820131"/>
      </p:ext>
    </p:extLst>
  </p:cSld>
  <p:clrMapOvr>
    <a:masterClrMapping/>
  </p:clrMapOvr>
  <mc:AlternateContent xmlns:mc="http://schemas.openxmlformats.org/markup-compatibility/2006" xmlns:p14="http://schemas.microsoft.com/office/powerpoint/2010/main">
    <mc:Choice Requires="p14">
      <p:transition spd="slow" p14:dur="2000" advTm="17441"/>
    </mc:Choice>
    <mc:Fallback xmlns="">
      <p:transition spd="slow" advTm="1744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guanaTex Bitmap Display&#10;&#10;\documentclass{slides}\pagestyle{empty}&#10;\usepackage{color}\usepackage{bm,amsmath,amssymb}&#10;\usepackage[usenames,dvipsnames,svgnames,table]{xcolor}&#10;\newcommand{\R}{{\mathbb R}}&#10;\newcommand{\C}{{\mathbb C}}&#10;\newcommand{\W}{{\mathbf W}}&#10;\newcommand{\Rv}{{\mathbf R}}&#10;\newcommand{\Pv}{{\mathbb P}}&#10;\newcommand{\n}{{\mathbf n}}&#10;\newcommand{\weakstar}{\stackrel{*}{\rightharpoonup}}&#10;\newcommand{\bv}{{\mathbf b}}&#10;\newcommand{\Dist}{\rm dist}&#10;\newcommand{\diam}{{\rm diam}\,}&#10;\newcommand{\supp}{{\rm supp}\,}&#10;\newcommand{\rank}{{\rm rank}\,}&#10;\newcommand{\sign}{{\rm sign}\,}&#10;\newcommand{\de}{{\rm deg}\,}&#10;\newcommand{\e}{{\mathbf e}}&#10;\newcommand{\x}{{\mathbf x}}&#10;\newcommand{\X}{{\mathbf X}}&#10;\newcommand{\y}{{\mathbf y}}&#10;\newcommand{\z}{{\mathbf z}}&#10;\newcommand{\p}{{\mathbf p}}&#10;\newcommand{\rv}{{\mathbf r}}&#10;\newcommand{\s}{{\mathbf s}}&#10;\newcommand{\q}{{\mathbf q}}&#10;\newcommand{\Q}{{\mathbf Q}}&#10;\newcommand{\nuv}{{\bm \nu}}&#10;\newcommand{\muv}{{\bm \mu}}&#10;\newcommand{\D}{{\mathbf D}}&#10;\newcommand{\B}{{\mathbf B}}&#10;\newcommand{\A}{{\mathbf A}}&#10;\newcommand{\F}{{\mathbf F}}&#10;\newcommand{\M}{{\mathbf M}}&#10;\newcommand{\U}{{\mathbf U}}&#10;\newcommand{\V}{{\mathbf V}}&#10;\newcommand{\K}{{\mathbf K}}&#10;\newcommand{\Sv}{{\mathbf S}}&#10;\newcommand{\Pb}{{\mathbf P}}&#10;\newcommand{\1}{{\bf 1}}&#10;\newcommand{\arr}{\rightarrow}&#10;\newcommand{\ep}{{\varepsilon}}&#10;\newcommand{\tr}{{\rm tr\,}}&#10;\newcommand{\Div}{{\rm div\,}}&#10;\newcommand{\curl}{{\rm curl\,}}&#10;\newcommand{\meas}{{\rm meas\,}}&#10;\newcommand{\bzero}{{\bf 0}}&#10;\newcommand{\half}{\frac{1}{2}}&#10;\newcommand{\dist}{{\rm dist}\,}&#10;\newcommand{\weak}{\rightharpoonup}&#10;\newcommand{\om}{\Omega}&#10;\newcommand{\uj}{u^{(j)}}&#10;\newcommand{\vj}{v^{(j)}}&#10;\newcommand{\vjk}{v^{(j_k)}}&#10;\newcommand{\ujk}{u^{(j_k)}}&#10;\newcommand{\vk}{v^{(k)}}&#10;\newcommand{\fj}{f^{(j)}}&#10;\newcommand{\zj}{z^{(j)}}&#10;\newcommand{\zjk}{z^{(j_k)}}&#10;\newcommand{\gj}{g^{(j)}}&#10;\newcommand{\mL}{{\mathcal L}}&#10;\newcommand{\mA}{{\mathcal A}}&#10;\newcommand{\mB}{{\mathcal B}}&#10;\newcommand{\mH}{{\mathcal H}}&#10;\newcommand{\mN}{{\mathcal N}}&#10;\newcommand{\mS}{{\mathcal S}}&#10;\newcommand{\be}{\begin{eqnarray*}}&#10;\newcommand{\ee}{\end{eqnarray*}}&#10;\newcommand{\Rmn}{\R^{m\times n}}&#10;\newcommand{\av}{-\hspace{-.27in}\int}&#10;\newcommand{\avsmall}{-\hspace{-.112in}\int}&#10;\newcommand{\cof}{{\rm cof}\,}&#10;\pagestyle{empty}&#10;\begin{document}\begin{minipage}{23em}  &#10;\color{blue}Topics&#10;\end{minipage}&#10;\end{document}">
            <a:extLst>
              <a:ext uri="{FF2B5EF4-FFF2-40B4-BE49-F238E27FC236}">
                <a16:creationId xmlns:a16="http://schemas.microsoft.com/office/drawing/2014/main" id="{7881E33D-61A1-C1D1-847C-E25B1CFD5C3E}"/>
              </a:ext>
            </a:extLst>
          </p:cNvPr>
          <p:cNvPicPr>
            <a:picLocks noChangeAspect="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3230034" y="393700"/>
            <a:ext cx="1654857" cy="420571"/>
          </a:xfrm>
          <a:prstGeom prst="rect">
            <a:avLst/>
          </a:prstGeom>
        </p:spPr>
      </p:pic>
      <p:pic>
        <p:nvPicPr>
          <p:cNvPr id="11" name="Picture 10" descr="IguanaTex Bitmap Display&#10;&#10;\documentclass{slides}\pagestyle{empty}&#10;\usepackage{color}\usepackage{bm,amsmath,amssymb}&#10;\usepackage[usenames,dvipsnames,svgnames,table]{xcolor}&#10;\newcommand{\R}{{\mathbb R}}&#10;\newcommand{\C}{{\mathbb C}}&#10;\newcommand{\W}{{\mathbf W}}&#10;\newcommand{\Rv}{{\mathbf R}}&#10;\newcommand{\Pv}{{\mathbb P}}&#10;\newcommand{\n}{{\mathbf n}}&#10;\newcommand{\weakstar}{\stackrel{*}{\rightharpoonup}}&#10;\newcommand{\bv}{{\mathbf b}}&#10;\newcommand{\Dist}{\rm dist}&#10;\newcommand{\diam}{{\rm diam}\,}&#10;\newcommand{\supp}{{\rm supp}\,}&#10;\newcommand{\rank}{{\rm rank}\,}&#10;\newcommand{\sign}{{\rm sign}\,}&#10;\newcommand{\de}{{\rm deg}\,}&#10;\newcommand{\e}{{\mathbf e}}&#10;\newcommand{\x}{{\mathbf x}}&#10;\newcommand{\X}{{\mathbf X}}&#10;\newcommand{\y}{{\mathbf y}}&#10;\newcommand{\z}{{\mathbf z}}&#10;\newcommand{\p}{{\mathbf p}}&#10;\newcommand{\rv}{{\mathbf r}}&#10;\newcommand{\s}{{\mathbf s}}&#10;\newcommand{\q}{{\mathbf q}}&#10;\newcommand{\Q}{{\mathbf Q}}&#10;\newcommand{\nuv}{{\bm \nu}}&#10;\newcommand{\muv}{{\bm \mu}}&#10;\newcommand{\D}{{\mathbf D}}&#10;\newcommand{\B}{{\mathbf B}}&#10;\newcommand{\A}{{\mathbf A}}&#10;\newcommand{\F}{{\mathbf F}}&#10;\newcommand{\M}{{\mathbf M}}&#10;\newcommand{\U}{{\mathbf U}}&#10;\newcommand{\V}{{\mathbf V}}&#10;\newcommand{\K}{{\mathbf K}}&#10;\newcommand{\Sv}{{\mathbf S}}&#10;\newcommand{\Pb}{{\mathbf P}}&#10;\newcommand{\1}{{\bf 1}}&#10;\newcommand{\arr}{\rightarrow}&#10;\newcommand{\ep}{{\varepsilon}}&#10;\newcommand{\tr}{{\rm tr\,}}&#10;\newcommand{\Div}{{\rm div\,}}&#10;\newcommand{\curl}{{\rm curl\,}}&#10;\newcommand{\meas}{{\rm meas\,}}&#10;\newcommand{\bzero}{{\bf 0}}&#10;\newcommand{\half}{\frac{1}{2}}&#10;\newcommand{\dist}{{\rm dist}\,}&#10;\newcommand{\weak}{\rightharpoonup}&#10;\newcommand{\om}{\Omega}&#10;\newcommand{\uj}{u^{(j)}}&#10;\newcommand{\vj}{v^{(j)}}&#10;\newcommand{\vjk}{v^{(j_k)}}&#10;\newcommand{\ujk}{u^{(j_k)}}&#10;\newcommand{\vk}{v^{(k)}}&#10;\newcommand{\fj}{f^{(j)}}&#10;\newcommand{\zj}{z^{(j)}}&#10;\newcommand{\zjk}{z^{(j_k)}}&#10;\newcommand{\gj}{g^{(j)}}&#10;\newcommand{\mL}{{\mathcal L}}&#10;\newcommand{\mA}{{\mathcal A}}&#10;\newcommand{\mB}{{\mathcal B}}&#10;\newcommand{\mH}{{\mathcal H}}&#10;\newcommand{\mN}{{\mathcal N}}&#10;\newcommand{\mS}{{\mathcal S}}&#10;\newcommand{\be}{\begin{eqnarray*}}&#10;\newcommand{\ee}{\end{eqnarray*}}&#10;\newcommand{\Rmn}{\R^{m\times n}}&#10;\newcommand{\av}{-\hspace{-.27in}\int}&#10;\newcommand{\avsmall}{-\hspace{-.112in}\int}&#10;\newcommand{\cof}{{\rm cof}\,}&#10;\pagestyle{empty}&#10;\begin{document}\begin{minipage}{23em}  &#10;{\it The one-dimensional calculus of variations}\\&#10;&#10;Minimizing integrals of the form&#10;$$I(u)=\int_a^bf(x,u,u_x)\,dx$$&#10;subject to suitable boundary conditions.\\&#10;&#10;Examples of nonexistence of minimizers. The Tonelli existence theorem. Weak and strong local minimizers. Necessary and sufficient conditions for local minimizers. The Lavrentiev phenomenon. Relaxation.&#10;&#10;\end{minipage}&#10;\end{document}">
            <a:extLst>
              <a:ext uri="{FF2B5EF4-FFF2-40B4-BE49-F238E27FC236}">
                <a16:creationId xmlns:a16="http://schemas.microsoft.com/office/drawing/2014/main" id="{161272AC-391F-D252-04DD-8B62F9B49A4D}"/>
              </a:ext>
            </a:extLst>
          </p:cNvPr>
          <p:cNvPicPr>
            <a:picLocks noChangeAspect="1"/>
          </p:cNvPicPr>
          <p:nvPr>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190061" y="1407402"/>
            <a:ext cx="8763877" cy="4625098"/>
          </a:xfrm>
          <a:prstGeom prst="rect">
            <a:avLst/>
          </a:prstGeom>
        </p:spPr>
      </p:pic>
    </p:spTree>
    <p:custDataLst>
      <p:tags r:id="rId1"/>
    </p:custDataLst>
    <p:extLst>
      <p:ext uri="{BB962C8B-B14F-4D97-AF65-F5344CB8AC3E}">
        <p14:creationId xmlns:p14="http://schemas.microsoft.com/office/powerpoint/2010/main" val="3303774845"/>
      </p:ext>
    </p:extLst>
  </p:cSld>
  <p:clrMapOvr>
    <a:masterClrMapping/>
  </p:clrMapOvr>
  <mc:AlternateContent xmlns:mc="http://schemas.openxmlformats.org/markup-compatibility/2006" xmlns:p14="http://schemas.microsoft.com/office/powerpoint/2010/main">
    <mc:Choice Requires="p14">
      <p:transition spd="slow" p14:dur="2000" advTm="109780"/>
    </mc:Choice>
    <mc:Fallback xmlns="">
      <p:transition spd="slow" advTm="109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guanaTex Bitmap Display&#10;&#10;\documentclass{slides}\pagestyle{empty}&#10;\usepackage{color}\usepackage{bm,amsmath,amssymb}&#10;\usepackage[usenames,dvipsnames,svgnames,table]{xcolor}&#10;\newcommand{\R}{{\mathbb R}}&#10;\newcommand{\C}{{\mathbb C}}&#10;\newcommand{\W}{{\mathbf W}}&#10;\newcommand{\Rv}{{\mathbf R}}&#10;\newcommand{\Pv}{{\mathbb P}}&#10;\newcommand{\n}{{\mathbf n}}&#10;\newcommand{\weakstar}{\stackrel{*}{\rightharpoonup}}&#10;\newcommand{\bv}{{\mathbf b}}&#10;\newcommand{\Dist}{\rm dist}&#10;\newcommand{\diam}{{\rm diam}\,}&#10;\newcommand{\supp}{{\rm supp}\,}&#10;\newcommand{\rank}{{\rm rank}\,}&#10;\newcommand{\sign}{{\rm sign}\,}&#10;\newcommand{\de}{{\rm deg}\,}&#10;\newcommand{\e}{{\mathbf e}}&#10;\newcommand{\x}{{\mathbf x}}&#10;\newcommand{\X}{{\mathbf X}}&#10;\newcommand{\y}{{\mathbf y}}&#10;\newcommand{\z}{{\mathbf z}}&#10;\newcommand{\p}{{\mathbf p}}&#10;\newcommand{\rv}{{\mathbf r}}&#10;\newcommand{\s}{{\mathbf s}}&#10;\newcommand{\q}{{\mathbf q}}&#10;\newcommand{\Q}{{\mathbf Q}}&#10;\newcommand{\nuv}{{\bm \nu}}&#10;\newcommand{\muv}{{\bm \mu}}&#10;\newcommand{\D}{{\mathbf D}}&#10;\newcommand{\B}{{\mathbf B}}&#10;\newcommand{\A}{{\mathbf A}}&#10;\newcommand{\F}{{\mathbf F}}&#10;\newcommand{\M}{{\mathbf M}}&#10;\newcommand{\U}{{\mathbf U}}&#10;\newcommand{\V}{{\mathbf V}}&#10;\newcommand{\K}{{\mathbf K}}&#10;\newcommand{\Sv}{{\mathbf S}}&#10;\newcommand{\Pb}{{\mathbf P}}&#10;\newcommand{\1}{{\bf 1}}&#10;\newcommand{\arr}{\rightarrow}&#10;\newcommand{\ep}{{\varepsilon}}&#10;\newcommand{\tr}{{\rm tr\,}}&#10;\newcommand{\Div}{{\rm div\,}}&#10;\newcommand{\curl}{{\rm curl\,}}&#10;\newcommand{\meas}{{\rm meas\,}}&#10;\newcommand{\bzero}{{\bf 0}}&#10;\newcommand{\half}{\frac{1}{2}}&#10;\newcommand{\dist}{{\rm dist}\,}&#10;\newcommand{\weak}{\rightharpoonup}&#10;\newcommand{\om}{\Omega}&#10;\newcommand{\uj}{u^{(j)}}&#10;\newcommand{\vj}{v^{(j)}}&#10;\newcommand{\vjk}{v^{(j_k)}}&#10;\newcommand{\ujk}{u^{(j_k)}}&#10;\newcommand{\vk}{v^{(k)}}&#10;\newcommand{\fj}{f^{(j)}}&#10;\newcommand{\zj}{z^{(j)}}&#10;\newcommand{\zjk}{z^{(j_k)}}&#10;\newcommand{\gj}{g^{(j)}}&#10;\newcommand{\mL}{{\mathcal L}}&#10;\newcommand{\mA}{{\mathcal A}}&#10;\newcommand{\mB}{{\mathcal B}}&#10;\newcommand{\mH}{{\mathcal H}}&#10;\newcommand{\mN}{{\mathcal N}}&#10;\newcommand{\mS}{{\mathcal S}}&#10;\newcommand{\be}{\begin{eqnarray*}}&#10;\newcommand{\ee}{\end{eqnarray*}}&#10;\newcommand{\Rmn}{\R^{m\times n}}&#10;\newcommand{\av}{-\hspace{-.27in}\int}&#10;\newcommand{\avsmall}{-\hspace{-.112in}\int}&#10;\newcommand{\cof}{{\rm cof}\,}&#10;\pagestyle{empty}&#10;\begin{document}\begin{minipage}{23em}  &#10;{\it The multi-dimensional calculus of variations}\\&#10;&#10;Minimizing integrals of the form&#10;$$I(u)=\int_\Omega f(x,u,Du)\,dx,$$&#10;where $\Omega\subset\R^n$ and $u:\Omega\to \R^m$.\\&#10;&#10;Quasiconvexity as a necessary and sufficient condition for weak lower semicontinuity. Rank-one convexity and polyconvexity. Young measures.  Examples and counterexamples. Survey of open problems.&#10;&#10;\end{minipage}&#10;\end{document}">
            <a:extLst>
              <a:ext uri="{FF2B5EF4-FFF2-40B4-BE49-F238E27FC236}">
                <a16:creationId xmlns:a16="http://schemas.microsoft.com/office/drawing/2014/main" id="{3AD10599-3488-E9F4-365B-68158BEF9053}"/>
              </a:ext>
            </a:extLst>
          </p:cNvPr>
          <p:cNvPicPr>
            <a:picLocks noChangeAspect="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242059" y="67732"/>
            <a:ext cx="8757253" cy="4550591"/>
          </a:xfrm>
          <a:prstGeom prst="rect">
            <a:avLst/>
          </a:prstGeom>
        </p:spPr>
      </p:pic>
      <p:pic>
        <p:nvPicPr>
          <p:cNvPr id="4" name="Picture 12 1" descr="DSCN0219">
            <a:extLst>
              <a:ext uri="{FF2B5EF4-FFF2-40B4-BE49-F238E27FC236}">
                <a16:creationId xmlns:a16="http://schemas.microsoft.com/office/drawing/2014/main" id="{D3A3EDDB-E298-E6E7-F117-5A7E8310025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56092" y="4735827"/>
            <a:ext cx="2740020" cy="20544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IguanaTex Bitmap Display&#10;&#10;\documentclass{slides}\pagestyle{empty}&#10;\usepackage{color}\usepackage{bm,amsmath,amssymb}&#10;\usepackage[usenames,dvipsnames,svgnames,table]{xcolor}&#10;\newcommand{\R}{{\mathbb R}}&#10;\newcommand{\C}{{\mathbb C}}&#10;\newcommand{\W}{{\mathbf W}}&#10;\newcommand{\Rv}{{\mathbf R}}&#10;\newcommand{\Pv}{{\mathbb P}}&#10;\newcommand{\n}{{\mathbf n}}&#10;\newcommand{\weakstar}{\stackrel{*}{\rightharpoonup}}&#10;\newcommand{\bv}{{\mathbf b}}&#10;\newcommand{\Dist}{\rm dist}&#10;\newcommand{\diam}{{\rm diam}\,}&#10;\newcommand{\supp}{{\rm supp}\,}&#10;\newcommand{\rank}{{\rm rank}\,}&#10;\newcommand{\sign}{{\rm sign}\,}&#10;\newcommand{\de}{{\rm deg}\,}&#10;\newcommand{\e}{{\mathbf e}}&#10;\newcommand{\x}{{\mathbf x}}&#10;\newcommand{\X}{{\mathbf X}}&#10;\newcommand{\y}{{\mathbf y}}&#10;\newcommand{\z}{{\mathbf z}}&#10;\newcommand{\p}{{\mathbf p}}&#10;\newcommand{\rv}{{\mathbf r}}&#10;\newcommand{\s}{{\mathbf s}}&#10;\newcommand{\q}{{\mathbf q}}&#10;\newcommand{\Q}{{\mathbf Q}}&#10;\newcommand{\nuv}{{\bm \nu}}&#10;\newcommand{\muv}{{\bm \mu}}&#10;\newcommand{\D}{{\mathbf D}}&#10;\newcommand{\B}{{\mathbf B}}&#10;\newcommand{\A}{{\mathbf A}}&#10;\newcommand{\F}{{\mathbf F}}&#10;\newcommand{\M}{{\mathbf M}}&#10;\newcommand{\U}{{\mathbf U}}&#10;\newcommand{\V}{{\mathbf V}}&#10;\newcommand{\K}{{\mathbf K}}&#10;\newcommand{\Sv}{{\mathbf S}}&#10;\newcommand{\Pb}{{\mathbf P}}&#10;\newcommand{\1}{{\bf 1}}&#10;\newcommand{\arr}{\rightarrow}&#10;\newcommand{\ep}{{\varepsilon}}&#10;\newcommand{\tr}{{\rm tr\,}}&#10;\newcommand{\Div}{{\rm div\,}}&#10;\newcommand{\curl}{{\rm curl\,}}&#10;\newcommand{\meas}{{\rm meas\,}}&#10;\newcommand{\bzero}{{\bf 0}}&#10;\newcommand{\half}{\frac{1}{2}}&#10;\newcommand{\dist}{{\rm dist}\,}&#10;\newcommand{\weak}{\rightharpoonup}&#10;\newcommand{\om}{\Omega}&#10;\newcommand{\uj}{u^{(j)}}&#10;\newcommand{\vj}{v^{(j)}}&#10;\newcommand{\vjk}{v^{(j_k)}}&#10;\newcommand{\ujk}{u^{(j_k)}}&#10;\newcommand{\vk}{v^{(k)}}&#10;\newcommand{\fj}{f^{(j)}}&#10;\newcommand{\zj}{z^{(j)}}&#10;\newcommand{\zjk}{z^{(j_k)}}&#10;\newcommand{\gj}{g^{(j)}}&#10;\newcommand{\mL}{{\mathcal L}}&#10;\newcommand{\mA}{{\mathcal A}}&#10;\newcommand{\mB}{{\mathcal B}}&#10;\newcommand{\mH}{{\mathcal H}}&#10;\newcommand{\mN}{{\mathcal N}}&#10;\newcommand{\mS}{{\mathcal S}}&#10;\newcommand{\be}{\begin{eqnarray*}}&#10;\newcommand{\ee}{\end{eqnarray*}}&#10;\newcommand{\Rmn}{\R^{m\times n}}&#10;\newcommand{\av}{-\hspace{-.27in}\int}&#10;\newcommand{\avsmall}{-\hspace{-.112in}\int}&#10;\newcommand{\cof}{{\rm cof}\,}&#10;\pagestyle{empty}&#10;\begin{document}\begin{minipage}{16em}  &#10;Quasiconvexity is a fundamental but somewhat mysterious condition, and if we understood more about it we could e.g. better understand patterns of microstructure in alloys.&#10;\end{minipage}&#10;\end{document}">
            <a:extLst>
              <a:ext uri="{FF2B5EF4-FFF2-40B4-BE49-F238E27FC236}">
                <a16:creationId xmlns:a16="http://schemas.microsoft.com/office/drawing/2014/main" id="{6EB74F5E-221B-D458-39E5-B680918D213D}"/>
              </a:ext>
            </a:extLst>
          </p:cNvPr>
          <p:cNvPicPr>
            <a:picLocks noChangeAspect="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242059" y="4924674"/>
            <a:ext cx="5471027" cy="1770500"/>
          </a:xfrm>
          <a:prstGeom prst="rect">
            <a:avLst/>
          </a:prstGeom>
        </p:spPr>
      </p:pic>
    </p:spTree>
    <p:custDataLst>
      <p:tags r:id="rId1"/>
    </p:custDataLst>
    <p:extLst>
      <p:ext uri="{BB962C8B-B14F-4D97-AF65-F5344CB8AC3E}">
        <p14:creationId xmlns:p14="http://schemas.microsoft.com/office/powerpoint/2010/main" val="2296663192"/>
      </p:ext>
    </p:extLst>
  </p:cSld>
  <p:clrMapOvr>
    <a:masterClrMapping/>
  </p:clrMapOvr>
  <mc:AlternateContent xmlns:mc="http://schemas.openxmlformats.org/markup-compatibility/2006" xmlns:p14="http://schemas.microsoft.com/office/powerpoint/2010/main">
    <mc:Choice Requires="p14">
      <p:transition spd="slow" p14:dur="2000" advTm="66817"/>
    </mc:Choice>
    <mc:Fallback xmlns="">
      <p:transition spd="slow" advTm="668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063E64-B774-5B9B-1CC5-73F33C06BB8C}"/>
              </a:ext>
            </a:extLst>
          </p:cNvPr>
          <p:cNvSpPr txBox="1"/>
          <p:nvPr/>
        </p:nvSpPr>
        <p:spPr>
          <a:xfrm>
            <a:off x="344715" y="346527"/>
            <a:ext cx="4068536" cy="461665"/>
          </a:xfrm>
          <a:prstGeom prst="rect">
            <a:avLst/>
          </a:prstGeom>
          <a:noFill/>
        </p:spPr>
        <p:txBody>
          <a:bodyPr wrap="square" rtlCol="0">
            <a:spAutoFit/>
          </a:bodyPr>
          <a:lstStyle/>
          <a:p>
            <a:pPr algn="l"/>
            <a:r>
              <a:rPr lang="en-US" sz="2400" i="1" dirty="0"/>
              <a:t>Miscellaneous</a:t>
            </a:r>
            <a:r>
              <a:rPr lang="en-US" i="1" dirty="0"/>
              <a:t> </a:t>
            </a:r>
            <a:r>
              <a:rPr lang="en-US" sz="2400" i="1" dirty="0"/>
              <a:t>topics</a:t>
            </a:r>
          </a:p>
        </p:txBody>
      </p:sp>
      <p:sp>
        <p:nvSpPr>
          <p:cNvPr id="4" name="TextBox 3">
            <a:extLst>
              <a:ext uri="{FF2B5EF4-FFF2-40B4-BE49-F238E27FC236}">
                <a16:creationId xmlns:a16="http://schemas.microsoft.com/office/drawing/2014/main" id="{F6AC4571-9D5E-4F3B-261D-E5AEB8A2A860}"/>
              </a:ext>
            </a:extLst>
          </p:cNvPr>
          <p:cNvSpPr txBox="1"/>
          <p:nvPr/>
        </p:nvSpPr>
        <p:spPr>
          <a:xfrm rot="10800000" flipV="1">
            <a:off x="1185819" y="1253916"/>
            <a:ext cx="7096394" cy="4031873"/>
          </a:xfrm>
          <a:prstGeom prst="rect">
            <a:avLst/>
          </a:prstGeom>
          <a:noFill/>
        </p:spPr>
        <p:txBody>
          <a:bodyPr wrap="square" rtlCol="0">
            <a:spAutoFit/>
          </a:bodyPr>
          <a:lstStyle/>
          <a:p>
            <a:pPr algn="l"/>
            <a:r>
              <a:rPr lang="en-US" sz="3200" dirty="0"/>
              <a:t>A selection of topics from current research taking into account the interests of those taking the course. Possibilities include nonlinear elasticity and the microstructure of alloys, liquid crystals, computer vision, Gamma convergence, and connections to dynamics and stability theory.</a:t>
            </a:r>
          </a:p>
        </p:txBody>
      </p:sp>
    </p:spTree>
    <p:extLst>
      <p:ext uri="{BB962C8B-B14F-4D97-AF65-F5344CB8AC3E}">
        <p14:creationId xmlns:p14="http://schemas.microsoft.com/office/powerpoint/2010/main" val="1168491753"/>
      </p:ext>
    </p:extLst>
  </p:cSld>
  <p:clrMapOvr>
    <a:masterClrMapping/>
  </p:clrMapOvr>
  <mc:AlternateContent xmlns:mc="http://schemas.openxmlformats.org/markup-compatibility/2006" xmlns:p14="http://schemas.microsoft.com/office/powerpoint/2010/main">
    <mc:Choice Requires="p14">
      <p:transition spd="slow" p14:dur="2000" advTm="43547"/>
    </mc:Choice>
    <mc:Fallback xmlns="">
      <p:transition spd="slow" advTm="43547"/>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OUTPUTDPI" val="1200"/>
  <p:tag name="ORIGINALHEIGHT" val="179.9775"/>
  <p:tag name="ORIGINALWIDTH" val="2731.909"/>
  <p:tag name="LATEXADDIN" val="\documentclass{slides}\pagestyle{empty}&#10;\usepackage{color}\usepackage{bm,amsmath,amssymb}&#10;\usepackage[usenames,dvipsnames,svgnames,table]{xcolor}&#10;\newcommand{\R}{{\mathbb R}}&#10;\newcommand{\C}{{\mathbb C}}&#10;\newcommand{\W}{{\mathbf W}}&#10;\newcommand{\Rv}{{\mathbf R}}&#10;\newcommand{\Pv}{{\mathbb P}}&#10;\newcommand{\n}{{\mathbf n}}&#10;\newcommand{\weakstar}{\stackrel{*}{\rightharpoonup}}&#10;\newcommand{\bv}{{\mathbf b}}&#10;\newcommand{\Dist}{\rm dist}&#10;\newcommand{\diam}{{\rm diam}\,}&#10;\newcommand{\supp}{{\rm supp}\,}&#10;\newcommand{\rank}{{\rm rank}\,}&#10;\newcommand{\sign}{{\rm sign}\,}&#10;\newcommand{\de}{{\rm deg}\,}&#10;\newcommand{\e}{{\mathbf e}}&#10;\newcommand{\x}{{\mathbf x}}&#10;\newcommand{\X}{{\mathbf X}}&#10;\newcommand{\y}{{\mathbf y}}&#10;\newcommand{\z}{{\mathbf z}}&#10;\newcommand{\p}{{\mathbf p}}&#10;\newcommand{\rv}{{\mathbf r}}&#10;\newcommand{\s}{{\mathbf s}}&#10;\newcommand{\q}{{\mathbf q}}&#10;\newcommand{\Q}{{\mathbf Q}}&#10;\newcommand{\nuv}{{\bm \nu}}&#10;\newcommand{\muv}{{\bm \mu}}&#10;\newcommand{\D}{{\mathbf D}}&#10;\newcommand{\B}{{\mathbf B}}&#10;\newcommand{\A}{{\mathbf A}}&#10;\newcommand{\F}{{\mathbf F}}&#10;\newcommand{\M}{{\mathbf M}}&#10;\newcommand{\U}{{\mathbf U}}&#10;\newcommand{\V}{{\mathbf V}}&#10;\newcommand{\K}{{\mathbf K}}&#10;\newcommand{\Sv}{{\mathbf S}}&#10;\newcommand{\Pb}{{\mathbf P}}&#10;\newcommand{\1}{{\bf 1}}&#10;\newcommand{\arr}{\rightarrow}&#10;\newcommand{\ep}{{\varepsilon}}&#10;\newcommand{\tr}{{\rm tr\,}}&#10;\newcommand{\Div}{{\rm div\,}}&#10;\newcommand{\curl}{{\rm curl\,}}&#10;\newcommand{\meas}{{\rm meas\,}}&#10;\newcommand{\bzero}{{\bf 0}}&#10;\newcommand{\half}{\frac{1}{2}}&#10;\newcommand{\dist}{{\rm dist}\,}&#10;\newcommand{\weak}{\rightharpoonup}&#10;\newcommand{\om}{\Omega}&#10;\newcommand{\uj}{u^{(j)}}&#10;\newcommand{\vj}{v^{(j)}}&#10;\newcommand{\vjk}{v^{(j_k)}}&#10;\newcommand{\ujk}{u^{(j_k)}}&#10;\newcommand{\vk}{v^{(k)}}&#10;\newcommand{\fj}{f^{(j)}}&#10;\newcommand{\zj}{z^{(j)}}&#10;\newcommand{\zjk}{z^{(j_k)}}&#10;\newcommand{\gj}{g^{(j)}}&#10;\newcommand{\mL}{{\mathcal L}}&#10;\newcommand{\mA}{{\mathcal A}}&#10;\newcommand{\mB}{{\mathcal B}}&#10;\newcommand{\mH}{{\mathcal H}}&#10;\newcommand{\mN}{{\mathcal N}}&#10;\newcommand{\mS}{{\mathcal S}}&#10;\newcommand{\be}{\begin{eqnarray*}}&#10;\newcommand{\ee}{\end{eqnarray*}}&#10;\newcommand{\Rmn}{\R^{m\times n}}&#10;\newcommand{\av}{-\hspace{-.27in}\int}&#10;\newcommand{\avsmall}{-\hspace{-.112in}\int}&#10;\newcommand{\cof}{{\rm cof}\,}&#10;\pagestyle{empty}&#10;\begin{document}\begin{minipage}{23em}  &#10;\color{blue}Calculus of Variations&#10;\end{minipage}&#10;\end{document}"/>
  <p:tag name="IGUANATEXSIZE" val="20"/>
  <p:tag name="IGUANATEXCURSOR" val="2348"/>
  <p:tag name="TRANSPARENCY" val="True"/>
  <p:tag name="LATEXENGINEID" val="0"/>
  <p:tag name="TEMPFOLDER" val="c:\temp\"/>
  <p:tag name="LATEXFORMHEIGHT" val="312"/>
  <p:tag name="LATEXFORMWIDTH" val="384"/>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OUTPUTDPI" val="1200"/>
  <p:tag name="ORIGINALHEIGHT" val="176.9779"/>
  <p:tag name="ORIGINALWIDTH" val="1160.855"/>
  <p:tag name="LATEXADDIN" val="\documentclass{slides}\pagestyle{empty}&#10;\usepackage{color}\usepackage{bm,amsmath,amssymb}&#10;\usepackage[usenames,dvipsnames,svgnames,table]{xcolor}&#10;\newcommand{\R}{{\mathbb R}}&#10;\newcommand{\C}{{\mathbb C}}&#10;\newcommand{\W}{{\mathbf W}}&#10;\newcommand{\Rv}{{\mathbf R}}&#10;\newcommand{\Pv}{{\mathbb P}}&#10;\newcommand{\n}{{\mathbf n}}&#10;\newcommand{\weakstar}{\stackrel{*}{\rightharpoonup}}&#10;\newcommand{\bv}{{\mathbf b}}&#10;\newcommand{\Dist}{\rm dist}&#10;\newcommand{\diam}{{\rm diam}\,}&#10;\newcommand{\supp}{{\rm supp}\,}&#10;\newcommand{\rank}{{\rm rank}\,}&#10;\newcommand{\sign}{{\rm sign}\,}&#10;\newcommand{\de}{{\rm deg}\,}&#10;\newcommand{\e}{{\mathbf e}}&#10;\newcommand{\x}{{\mathbf x}}&#10;\newcommand{\X}{{\mathbf X}}&#10;\newcommand{\y}{{\mathbf y}}&#10;\newcommand{\z}{{\mathbf z}}&#10;\newcommand{\p}{{\mathbf p}}&#10;\newcommand{\rv}{{\mathbf r}}&#10;\newcommand{\s}{{\mathbf s}}&#10;\newcommand{\q}{{\mathbf q}}&#10;\newcommand{\Q}{{\mathbf Q}}&#10;\newcommand{\nuv}{{\bm \nu}}&#10;\newcommand{\muv}{{\bm \mu}}&#10;\newcommand{\D}{{\mathbf D}}&#10;\newcommand{\B}{{\mathbf B}}&#10;\newcommand{\A}{{\mathbf A}}&#10;\newcommand{\F}{{\mathbf F}}&#10;\newcommand{\M}{{\mathbf M}}&#10;\newcommand{\U}{{\mathbf U}}&#10;\newcommand{\V}{{\mathbf V}}&#10;\newcommand{\K}{{\mathbf K}}&#10;\newcommand{\Sv}{{\mathbf S}}&#10;\newcommand{\Pb}{{\mathbf P}}&#10;\newcommand{\1}{{\bf 1}}&#10;\newcommand{\arr}{\rightarrow}&#10;\newcommand{\ep}{{\varepsilon}}&#10;\newcommand{\tr}{{\rm tr\,}}&#10;\newcommand{\Div}{{\rm div\,}}&#10;\newcommand{\curl}{{\rm curl\,}}&#10;\newcommand{\meas}{{\rm meas\,}}&#10;\newcommand{\bzero}{{\bf 0}}&#10;\newcommand{\half}{\frac{1}{2}}&#10;\newcommand{\dist}{{\rm dist}\,}&#10;\newcommand{\weak}{\rightharpoonup}&#10;\newcommand{\om}{\Omega}&#10;\newcommand{\uj}{u^{(j)}}&#10;\newcommand{\vj}{v^{(j)}}&#10;\newcommand{\vjk}{v^{(j_k)}}&#10;\newcommand{\ujk}{u^{(j_k)}}&#10;\newcommand{\vk}{v^{(k)}}&#10;\newcommand{\fj}{f^{(j)}}&#10;\newcommand{\zj}{z^{(j)}}&#10;\newcommand{\zjk}{z^{(j_k)}}&#10;\newcommand{\gj}{g^{(j)}}&#10;\newcommand{\mL}{{\mathcal L}}&#10;\newcommand{\mA}{{\mathcal A}}&#10;\newcommand{\mB}{{\mathcal B}}&#10;\newcommand{\mH}{{\mathcal H}}&#10;\newcommand{\mN}{{\mathcal N}}&#10;\newcommand{\mS}{{\mathcal S}}&#10;\newcommand{\be}{\begin{eqnarray*}}&#10;\newcommand{\ee}{\end{eqnarray*}}&#10;\newcommand{\Rmn}{\R^{m\times n}}&#10;\newcommand{\av}{-\hspace{-.27in}\int}&#10;\newcommand{\avsmall}{-\hspace{-.112in}\int}&#10;\newcommand{\cof}{{\rm cof}\,}&#10;\pagestyle{empty}&#10;\begin{document}\begin{minipage}{23em}  &#10;John Ball&#10;\end{minipage}&#10;\end{document}"/>
  <p:tag name="IGUANATEXSIZE" val="20"/>
  <p:tag name="IGUANATEXCURSOR" val="2323"/>
  <p:tag name="TRANSPARENCY" val="True"/>
  <p:tag name="FILENAME" val=""/>
  <p:tag name="LATEXENGINEID" val="0"/>
  <p:tag name="TEMPFOLDER" val="c:\temp\"/>
  <p:tag name="LATEXFORMHEIGHT" val="312"/>
  <p:tag name="LATEXFORMWIDTH" val="384"/>
  <p:tag name="LATEXFORMWRAP" val="True"/>
  <p:tag name="BITMAPVECTOR" val="0"/>
</p:tagLst>
</file>

<file path=ppt/tags/tag3.xml><?xml version="1.0" encoding="utf-8"?>
<p:tagLst xmlns:a="http://schemas.openxmlformats.org/drawingml/2006/main" xmlns:r="http://schemas.openxmlformats.org/officeDocument/2006/relationships" xmlns:p="http://schemas.openxmlformats.org/presentationml/2006/main">
  <p:tag name="TIMING" val="|3.8"/>
</p:tagLst>
</file>

<file path=ppt/tags/tag4.xml><?xml version="1.0" encoding="utf-8"?>
<p:tagLst xmlns:a="http://schemas.openxmlformats.org/drawingml/2006/main" xmlns:r="http://schemas.openxmlformats.org/officeDocument/2006/relationships" xmlns:p="http://schemas.openxmlformats.org/presentationml/2006/main">
  <p:tag name="OUTPUTDPI" val="1200"/>
  <p:tag name="ORIGINALHEIGHT" val="206.9741"/>
  <p:tag name="ORIGINALWIDTH" val="814.3982"/>
  <p:tag name="LATEXADDIN" val="\documentclass{slides}\pagestyle{empty}&#10;\usepackage{color}\usepackage{bm,amsmath,amssymb}&#10;\usepackage[usenames,dvipsnames,svgnames,table]{xcolor}&#10;\newcommand{\R}{{\mathbb R}}&#10;\newcommand{\C}{{\mathbb C}}&#10;\newcommand{\W}{{\mathbf W}}&#10;\newcommand{\Rv}{{\mathbf R}}&#10;\newcommand{\Pv}{{\mathbb P}}&#10;\newcommand{\n}{{\mathbf n}}&#10;\newcommand{\weakstar}{\stackrel{*}{\rightharpoonup}}&#10;\newcommand{\bv}{{\mathbf b}}&#10;\newcommand{\Dist}{\rm dist}&#10;\newcommand{\diam}{{\rm diam}\,}&#10;\newcommand{\supp}{{\rm supp}\,}&#10;\newcommand{\rank}{{\rm rank}\,}&#10;\newcommand{\sign}{{\rm sign}\,}&#10;\newcommand{\de}{{\rm deg}\,}&#10;\newcommand{\e}{{\mathbf e}}&#10;\newcommand{\x}{{\mathbf x}}&#10;\newcommand{\X}{{\mathbf X}}&#10;\newcommand{\y}{{\mathbf y}}&#10;\newcommand{\z}{{\mathbf z}}&#10;\newcommand{\p}{{\mathbf p}}&#10;\newcommand{\rv}{{\mathbf r}}&#10;\newcommand{\s}{{\mathbf s}}&#10;\newcommand{\q}{{\mathbf q}}&#10;\newcommand{\Q}{{\mathbf Q}}&#10;\newcommand{\nuv}{{\bm \nu}}&#10;\newcommand{\muv}{{\bm \mu}}&#10;\newcommand{\D}{{\mathbf D}}&#10;\newcommand{\B}{{\mathbf B}}&#10;\newcommand{\A}{{\mathbf A}}&#10;\newcommand{\F}{{\mathbf F}}&#10;\newcommand{\M}{{\mathbf M}}&#10;\newcommand{\U}{{\mathbf U}}&#10;\newcommand{\V}{{\mathbf V}}&#10;\newcommand{\K}{{\mathbf K}}&#10;\newcommand{\Sv}{{\mathbf S}}&#10;\newcommand{\Pb}{{\mathbf P}}&#10;\newcommand{\1}{{\bf 1}}&#10;\newcommand{\arr}{\rightarrow}&#10;\newcommand{\ep}{{\varepsilon}}&#10;\newcommand{\tr}{{\rm tr\,}}&#10;\newcommand{\Div}{{\rm div\,}}&#10;\newcommand{\curl}{{\rm curl\,}}&#10;\newcommand{\meas}{{\rm meas\,}}&#10;\newcommand{\bzero}{{\bf 0}}&#10;\newcommand{\half}{\frac{1}{2}}&#10;\newcommand{\dist}{{\rm dist}\,}&#10;\newcommand{\weak}{\rightharpoonup}&#10;\newcommand{\om}{\Omega}&#10;\newcommand{\uj}{u^{(j)}}&#10;\newcommand{\vj}{v^{(j)}}&#10;\newcommand{\vjk}{v^{(j_k)}}&#10;\newcommand{\ujk}{u^{(j_k)}}&#10;\newcommand{\vk}{v^{(k)}}&#10;\newcommand{\fj}{f^{(j)}}&#10;\newcommand{\zj}{z^{(j)}}&#10;\newcommand{\zjk}{z^{(j_k)}}&#10;\newcommand{\gj}{g^{(j)}}&#10;\newcommand{\mL}{{\mathcal L}}&#10;\newcommand{\mA}{{\mathcal A}}&#10;\newcommand{\mB}{{\mathcal B}}&#10;\newcommand{\mH}{{\mathcal H}}&#10;\newcommand{\mN}{{\mathcal N}}&#10;\newcommand{\mS}{{\mathcal S}}&#10;\newcommand{\be}{\begin{eqnarray*}}&#10;\newcommand{\ee}{\end{eqnarray*}}&#10;\newcommand{\Rmn}{\R^{m\times n}}&#10;\newcommand{\av}{-\hspace{-.27in}\int}&#10;\newcommand{\avsmall}{-\hspace{-.112in}\int}&#10;\newcommand{\cof}{{\rm cof}\,}&#10;\pagestyle{empty}&#10;\begin{document}\begin{minipage}{23em}  &#10;\color{blue}Topics&#10;\end{minipage}&#10;\end{document}"/>
  <p:tag name="IGUANATEXSIZE" val="20"/>
  <p:tag name="IGUANATEXCURSOR" val="2332"/>
  <p:tag name="TRANSPARENCY" val="True"/>
  <p:tag name="LATEXENGINEID" val="0"/>
  <p:tag name="TEMPFOLDER" val="c:\temp\"/>
  <p:tag name="LATEXFORMHEIGHT" val="312"/>
  <p:tag name="LATEXFORMWIDTH" val="384"/>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OUTPUTDPI" val="1200"/>
  <p:tag name="ORIGINALHEIGHT" val="3744.282"/>
  <p:tag name="ORIGINALWIDTH" val="7094.863"/>
  <p:tag name="LATEXADDIN" val="\documentclass{slides}\pagestyle{empty}&#10;\usepackage{color}\usepackage{bm,amsmath,amssymb}&#10;\usepackage[usenames,dvipsnames,svgnames,table]{xcolor}&#10;\newcommand{\R}{{\mathbb R}}&#10;\newcommand{\C}{{\mathbb C}}&#10;\newcommand{\W}{{\mathbf W}}&#10;\newcommand{\Rv}{{\mathbf R}}&#10;\newcommand{\Pv}{{\mathbb P}}&#10;\newcommand{\n}{{\mathbf n}}&#10;\newcommand{\weakstar}{\stackrel{*}{\rightharpoonup}}&#10;\newcommand{\bv}{{\mathbf b}}&#10;\newcommand{\Dist}{\rm dist}&#10;\newcommand{\diam}{{\rm diam}\,}&#10;\newcommand{\supp}{{\rm supp}\,}&#10;\newcommand{\rank}{{\rm rank}\,}&#10;\newcommand{\sign}{{\rm sign}\,}&#10;\newcommand{\de}{{\rm deg}\,}&#10;\newcommand{\e}{{\mathbf e}}&#10;\newcommand{\x}{{\mathbf x}}&#10;\newcommand{\X}{{\mathbf X}}&#10;\newcommand{\y}{{\mathbf y}}&#10;\newcommand{\z}{{\mathbf z}}&#10;\newcommand{\p}{{\mathbf p}}&#10;\newcommand{\rv}{{\mathbf r}}&#10;\newcommand{\s}{{\mathbf s}}&#10;\newcommand{\q}{{\mathbf q}}&#10;\newcommand{\Q}{{\mathbf Q}}&#10;\newcommand{\nuv}{{\bm \nu}}&#10;\newcommand{\muv}{{\bm \mu}}&#10;\newcommand{\D}{{\mathbf D}}&#10;\newcommand{\B}{{\mathbf B}}&#10;\newcommand{\A}{{\mathbf A}}&#10;\newcommand{\F}{{\mathbf F}}&#10;\newcommand{\M}{{\mathbf M}}&#10;\newcommand{\U}{{\mathbf U}}&#10;\newcommand{\V}{{\mathbf V}}&#10;\newcommand{\K}{{\mathbf K}}&#10;\newcommand{\Sv}{{\mathbf S}}&#10;\newcommand{\Pb}{{\mathbf P}}&#10;\newcommand{\1}{{\bf 1}}&#10;\newcommand{\arr}{\rightarrow}&#10;\newcommand{\ep}{{\varepsilon}}&#10;\newcommand{\tr}{{\rm tr\,}}&#10;\newcommand{\Div}{{\rm div\,}}&#10;\newcommand{\curl}{{\rm curl\,}}&#10;\newcommand{\meas}{{\rm meas\,}}&#10;\newcommand{\bzero}{{\bf 0}}&#10;\newcommand{\half}{\frac{1}{2}}&#10;\newcommand{\dist}{{\rm dist}\,}&#10;\newcommand{\weak}{\rightharpoonup}&#10;\newcommand{\om}{\Omega}&#10;\newcommand{\uj}{u^{(j)}}&#10;\newcommand{\vj}{v^{(j)}}&#10;\newcommand{\vjk}{v^{(j_k)}}&#10;\newcommand{\ujk}{u^{(j_k)}}&#10;\newcommand{\vk}{v^{(k)}}&#10;\newcommand{\fj}{f^{(j)}}&#10;\newcommand{\zj}{z^{(j)}}&#10;\newcommand{\zjk}{z^{(j_k)}}&#10;\newcommand{\gj}{g^{(j)}}&#10;\newcommand{\mL}{{\mathcal L}}&#10;\newcommand{\mA}{{\mathcal A}}&#10;\newcommand{\mB}{{\mathcal B}}&#10;\newcommand{\mH}{{\mathcal H}}&#10;\newcommand{\mN}{{\mathcal N}}&#10;\newcommand{\mS}{{\mathcal S}}&#10;\newcommand{\be}{\begin{eqnarray*}}&#10;\newcommand{\ee}{\end{eqnarray*}}&#10;\newcommand{\Rmn}{\R^{m\times n}}&#10;\newcommand{\av}{-\hspace{-.27in}\int}&#10;\newcommand{\avsmall}{-\hspace{-.112in}\int}&#10;\newcommand{\cof}{{\rm cof}\,}&#10;\pagestyle{empty}&#10;\begin{document}\begin{minipage}{23em}  &#10;{\it The one-dimensional calculus of variations}\\&#10;&#10;Minimizing integrals of the form&#10;$$I(u)=\int_a^bf(x,u,u_x)\,dx$$&#10;subject to suitable boundary conditions.\\&#10;&#10;Examples of nonexistence of minimizers. The Tonelli existence theorem. Weak and strong local minimizers. Necessary and sufficient conditions for local minimizers. The Lavrentiev phenomenon. Relaxation.&#10;&#10;\end{minipage}&#10;\end{document}"/>
  <p:tag name="IGUANATEXSIZE" val="20"/>
  <p:tag name="IGUANATEXCURSOR" val="2365"/>
  <p:tag name="TRANSPARENCY" val="True"/>
  <p:tag name="LATEXENGINEID" val="0"/>
  <p:tag name="TEMPFOLDER" val="c:\temp\"/>
  <p:tag name="LATEXFORMHEIGHT" val="312"/>
  <p:tag name="LATEXFORMWIDTH" val="384"/>
  <p:tag name="LATEXFORMWRAP" val="True"/>
  <p:tag name="BITMAPVECTOR" val="0"/>
</p:tagLst>
</file>

<file path=ppt/tags/tag6.xml><?xml version="1.0" encoding="utf-8"?>
<p:tagLst xmlns:a="http://schemas.openxmlformats.org/drawingml/2006/main" xmlns:r="http://schemas.openxmlformats.org/officeDocument/2006/relationships" xmlns:p="http://schemas.openxmlformats.org/presentationml/2006/main">
  <p:tag name="TIMING" val="|49.4"/>
</p:tagLst>
</file>

<file path=ppt/tags/tag7.xml><?xml version="1.0" encoding="utf-8"?>
<p:tagLst xmlns:a="http://schemas.openxmlformats.org/drawingml/2006/main" xmlns:r="http://schemas.openxmlformats.org/officeDocument/2006/relationships" xmlns:p="http://schemas.openxmlformats.org/presentationml/2006/main">
  <p:tag name="OUTPUTDPI" val="1200"/>
  <p:tag name="ORIGINALHEIGHT" val="3691.039"/>
  <p:tag name="ORIGINALWIDTH" val="7103.112"/>
  <p:tag name="LATEXADDIN" val="\documentclass{slides}\pagestyle{empty}&#10;\usepackage{color}\usepackage{bm,amsmath,amssymb}&#10;\usepackage[usenames,dvipsnames,svgnames,table]{xcolor}&#10;\newcommand{\R}{{\mathbb R}}&#10;\newcommand{\C}{{\mathbb C}}&#10;\newcommand{\W}{{\mathbf W}}&#10;\newcommand{\Rv}{{\mathbf R}}&#10;\newcommand{\Pv}{{\mathbb P}}&#10;\newcommand{\n}{{\mathbf n}}&#10;\newcommand{\weakstar}{\stackrel{*}{\rightharpoonup}}&#10;\newcommand{\bv}{{\mathbf b}}&#10;\newcommand{\Dist}{\rm dist}&#10;\newcommand{\diam}{{\rm diam}\,}&#10;\newcommand{\supp}{{\rm supp}\,}&#10;\newcommand{\rank}{{\rm rank}\,}&#10;\newcommand{\sign}{{\rm sign}\,}&#10;\newcommand{\de}{{\rm deg}\,}&#10;\newcommand{\e}{{\mathbf e}}&#10;\newcommand{\x}{{\mathbf x}}&#10;\newcommand{\X}{{\mathbf X}}&#10;\newcommand{\y}{{\mathbf y}}&#10;\newcommand{\z}{{\mathbf z}}&#10;\newcommand{\p}{{\mathbf p}}&#10;\newcommand{\rv}{{\mathbf r}}&#10;\newcommand{\s}{{\mathbf s}}&#10;\newcommand{\q}{{\mathbf q}}&#10;\newcommand{\Q}{{\mathbf Q}}&#10;\newcommand{\nuv}{{\bm \nu}}&#10;\newcommand{\muv}{{\bm \mu}}&#10;\newcommand{\D}{{\mathbf D}}&#10;\newcommand{\B}{{\mathbf B}}&#10;\newcommand{\A}{{\mathbf A}}&#10;\newcommand{\F}{{\mathbf F}}&#10;\newcommand{\M}{{\mathbf M}}&#10;\newcommand{\U}{{\mathbf U}}&#10;\newcommand{\V}{{\mathbf V}}&#10;\newcommand{\K}{{\mathbf K}}&#10;\newcommand{\Sv}{{\mathbf S}}&#10;\newcommand{\Pb}{{\mathbf P}}&#10;\newcommand{\1}{{\bf 1}}&#10;\newcommand{\arr}{\rightarrow}&#10;\newcommand{\ep}{{\varepsilon}}&#10;\newcommand{\tr}{{\rm tr\,}}&#10;\newcommand{\Div}{{\rm div\,}}&#10;\newcommand{\curl}{{\rm curl\,}}&#10;\newcommand{\meas}{{\rm meas\,}}&#10;\newcommand{\bzero}{{\bf 0}}&#10;\newcommand{\half}{\frac{1}{2}}&#10;\newcommand{\dist}{{\rm dist}\,}&#10;\newcommand{\weak}{\rightharpoonup}&#10;\newcommand{\om}{\Omega}&#10;\newcommand{\uj}{u^{(j)}}&#10;\newcommand{\vj}{v^{(j)}}&#10;\newcommand{\vjk}{v^{(j_k)}}&#10;\newcommand{\ujk}{u^{(j_k)}}&#10;\newcommand{\vk}{v^{(k)}}&#10;\newcommand{\fj}{f^{(j)}}&#10;\newcommand{\zj}{z^{(j)}}&#10;\newcommand{\zjk}{z^{(j_k)}}&#10;\newcommand{\gj}{g^{(j)}}&#10;\newcommand{\mL}{{\mathcal L}}&#10;\newcommand{\mA}{{\mathcal A}}&#10;\newcommand{\mB}{{\mathcal B}}&#10;\newcommand{\mH}{{\mathcal H}}&#10;\newcommand{\mN}{{\mathcal N}}&#10;\newcommand{\mS}{{\mathcal S}}&#10;\newcommand{\be}{\begin{eqnarray*}}&#10;\newcommand{\ee}{\end{eqnarray*}}&#10;\newcommand{\Rmn}{\R^{m\times n}}&#10;\newcommand{\av}{-\hspace{-.27in}\int}&#10;\newcommand{\avsmall}{-\hspace{-.112in}\int}&#10;\newcommand{\cof}{{\rm cof}\,}&#10;\pagestyle{empty}&#10;\begin{document}\begin{minipage}{23em}  &#10;{\it The multi-dimensional calculus of variations}\\&#10;&#10;Minimizing integrals of the form&#10;$$I(u)=\int_\Omega f(x,u,Du)\,dx,$$&#10;where $\Omega\subset\R^n$ and $u:\Omega\to \R^m$.\\&#10;&#10;Quasiconvexity as a necessary and sufficient condition for weak lower semicontinuity. Rank-one convexity and polyconvexity. Young measures.  Examples and counterexamples. Survey of open problems.&#10;&#10;\end{minipage}&#10;\end{document}"/>
  <p:tag name="IGUANATEXSIZE" val="20"/>
  <p:tag name="IGUANATEXCURSOR" val="2489"/>
  <p:tag name="TRANSPARENCY" val="True"/>
  <p:tag name="LATEXENGINEID" val="0"/>
  <p:tag name="TEMPFOLDER" val="c:\temp\"/>
  <p:tag name="LATEXFORMHEIGHT" val="312"/>
  <p:tag name="LATEXFORMWIDTH" val="384"/>
  <p:tag name="LATEXFORMWRAP" val="True"/>
  <p:tag name="BITMAPVECTOR" val="0"/>
</p:tagLst>
</file>

<file path=ppt/tags/tag8.xml><?xml version="1.0" encoding="utf-8"?>
<p:tagLst xmlns:a="http://schemas.openxmlformats.org/drawingml/2006/main" xmlns:r="http://schemas.openxmlformats.org/officeDocument/2006/relationships" xmlns:p="http://schemas.openxmlformats.org/presentationml/2006/main">
  <p:tag name="OUTPUTDPI" val="1200"/>
  <p:tag name="ORIGINALHEIGHT" val="1606.299"/>
  <p:tag name="ORIGINALWIDTH" val="4963.629"/>
  <p:tag name="LATEXADDIN" val="\documentclass{slides}\pagestyle{empty}&#10;\usepackage{color}\usepackage{bm,amsmath,amssymb}&#10;\usepackage[usenames,dvipsnames,svgnames,table]{xcolor}&#10;\newcommand{\R}{{\mathbb R}}&#10;\newcommand{\C}{{\mathbb C}}&#10;\newcommand{\W}{{\mathbf W}}&#10;\newcommand{\Rv}{{\mathbf R}}&#10;\newcommand{\Pv}{{\mathbb P}}&#10;\newcommand{\n}{{\mathbf n}}&#10;\newcommand{\weakstar}{\stackrel{*}{\rightharpoonup}}&#10;\newcommand{\bv}{{\mathbf b}}&#10;\newcommand{\Dist}{\rm dist}&#10;\newcommand{\diam}{{\rm diam}\,}&#10;\newcommand{\supp}{{\rm supp}\,}&#10;\newcommand{\rank}{{\rm rank}\,}&#10;\newcommand{\sign}{{\rm sign}\,}&#10;\newcommand{\de}{{\rm deg}\,}&#10;\newcommand{\e}{{\mathbf e}}&#10;\newcommand{\x}{{\mathbf x}}&#10;\newcommand{\X}{{\mathbf X}}&#10;\newcommand{\y}{{\mathbf y}}&#10;\newcommand{\z}{{\mathbf z}}&#10;\newcommand{\p}{{\mathbf p}}&#10;\newcommand{\rv}{{\mathbf r}}&#10;\newcommand{\s}{{\mathbf s}}&#10;\newcommand{\q}{{\mathbf q}}&#10;\newcommand{\Q}{{\mathbf Q}}&#10;\newcommand{\nuv}{{\bm \nu}}&#10;\newcommand{\muv}{{\bm \mu}}&#10;\newcommand{\D}{{\mathbf D}}&#10;\newcommand{\B}{{\mathbf B}}&#10;\newcommand{\A}{{\mathbf A}}&#10;\newcommand{\F}{{\mathbf F}}&#10;\newcommand{\M}{{\mathbf M}}&#10;\newcommand{\U}{{\mathbf U}}&#10;\newcommand{\V}{{\mathbf V}}&#10;\newcommand{\K}{{\mathbf K}}&#10;\newcommand{\Sv}{{\mathbf S}}&#10;\newcommand{\Pb}{{\mathbf P}}&#10;\newcommand{\1}{{\bf 1}}&#10;\newcommand{\arr}{\rightarrow}&#10;\newcommand{\ep}{{\varepsilon}}&#10;\newcommand{\tr}{{\rm tr\,}}&#10;\newcommand{\Div}{{\rm div\,}}&#10;\newcommand{\curl}{{\rm curl\,}}&#10;\newcommand{\meas}{{\rm meas\,}}&#10;\newcommand{\bzero}{{\bf 0}}&#10;\newcommand{\half}{\frac{1}{2}}&#10;\newcommand{\dist}{{\rm dist}\,}&#10;\newcommand{\weak}{\rightharpoonup}&#10;\newcommand{\om}{\Omega}&#10;\newcommand{\uj}{u^{(j)}}&#10;\newcommand{\vj}{v^{(j)}}&#10;\newcommand{\vjk}{v^{(j_k)}}&#10;\newcommand{\ujk}{u^{(j_k)}}&#10;\newcommand{\vk}{v^{(k)}}&#10;\newcommand{\fj}{f^{(j)}}&#10;\newcommand{\zj}{z^{(j)}}&#10;\newcommand{\zjk}{z^{(j_k)}}&#10;\newcommand{\gj}{g^{(j)}}&#10;\newcommand{\mL}{{\mathcal L}}&#10;\newcommand{\mA}{{\mathcal A}}&#10;\newcommand{\mB}{{\mathcal B}}&#10;\newcommand{\mH}{{\mathcal H}}&#10;\newcommand{\mN}{{\mathcal N}}&#10;\newcommand{\mS}{{\mathcal S}}&#10;\newcommand{\be}{\begin{eqnarray*}}&#10;\newcommand{\ee}{\end{eqnarray*}}&#10;\newcommand{\Rmn}{\R^{m\times n}}&#10;\newcommand{\av}{-\hspace{-.27in}\int}&#10;\newcommand{\avsmall}{-\hspace{-.112in}\int}&#10;\newcommand{\cof}{{\rm cof}\,}&#10;\pagestyle{empty}&#10;\begin{document}\begin{minipage}{16em}  &#10;Quasiconvexity is a fundamental but somewhat mysterious condition, and if we understood more about it we could e.g. better understand patterns of microstructure in alloys.&#10;\end{minipage}&#10;\end{document}"/>
  <p:tag name="IGUANATEXSIZE" val="20"/>
  <p:tag name="IGUANATEXCURSOR" val="2308"/>
  <p:tag name="TRANSPARENCY" val="True"/>
  <p:tag name="LATEXENGINEID" val="0"/>
  <p:tag name="TEMPFOLDER" val="c:\temp\"/>
  <p:tag name="LATEXFORMHEIGHT" val="312"/>
  <p:tag name="LATEXFORMWIDTH" val="384"/>
  <p:tag name="LATEXFORMWRAP" val="True"/>
  <p:tag name="BITMAPVECTOR" val="0"/>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6</Words>
  <Application>Microsoft Office PowerPoint</Application>
  <PresentationFormat>On-screen Show (4:3)</PresentationFormat>
  <Paragraphs>2</Paragraphs>
  <Slides>4</Slides>
  <Notes>1</Notes>
  <HiddenSlides>0</HiddenSlides>
  <MMClips>4</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PowerPoint Presentation</vt:lpstr>
      <vt:lpstr>PowerPoint Presentation</vt:lpstr>
      <vt:lpstr>PowerPoint Presentation</vt:lpstr>
    </vt:vector>
  </TitlesOfParts>
  <Company>Mathematical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Ball</dc:creator>
  <cp:lastModifiedBy>John Ball</cp:lastModifiedBy>
  <cp:revision>11</cp:revision>
  <dcterms:created xsi:type="dcterms:W3CDTF">2023-09-29T17:21:07Z</dcterms:created>
  <dcterms:modified xsi:type="dcterms:W3CDTF">2026-09-28T13:41:53Z</dcterms:modified>
</cp:coreProperties>
</file>