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85887"/>
  </p:normalViewPr>
  <p:slideViewPr>
    <p:cSldViewPr snapToGrid="0">
      <p:cViewPr varScale="1">
        <p:scale>
          <a:sx n="66" d="100"/>
          <a:sy n="66" d="100"/>
        </p:scale>
        <p:origin x="5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90181-68E2-824F-AC1B-F398E207B5FF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9B3CC-6E73-9247-926F-106C6B07F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8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Scotland Map: https://</a:t>
            </a:r>
            <a:r>
              <a:rPr lang="en-US" dirty="0" err="1"/>
              <a:t>www.cleanpng.com</a:t>
            </a:r>
            <a:r>
              <a:rPr lang="en-US" dirty="0"/>
              <a:t>/png-scotland-blank-map-clip-art-map-of-scotland-5770301/download-</a:t>
            </a:r>
            <a:r>
              <a:rPr lang="en-US" dirty="0" err="1"/>
              <a:t>png.html</a:t>
            </a:r>
            <a:endParaRPr lang="en-US" dirty="0"/>
          </a:p>
          <a:p>
            <a:r>
              <a:rPr lang="en-US" dirty="0"/>
              <a:t>Map Pin: https://</a:t>
            </a:r>
            <a:r>
              <a:rPr lang="en-US" dirty="0" err="1"/>
              <a:t>www.flaticon.com</a:t>
            </a:r>
            <a:r>
              <a:rPr lang="en-US" dirty="0"/>
              <a:t>/free-icon/location_5690026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9B3CC-6E73-9247-926F-106C6B07FE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4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9B3CC-6E73-9247-926F-106C6B07FE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8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www.freepik.com</a:t>
            </a:r>
            <a:r>
              <a:rPr lang="en-US" dirty="0"/>
              <a:t>/free-vector/realistic-vector-icon-illustration-wooden-ladder-isolated-white-background_29287165.htm#query=ladder%20on%20background&amp;position=0&amp;from_view=</a:t>
            </a:r>
            <a:r>
              <a:rPr lang="en-US" dirty="0" err="1"/>
              <a:t>keyword&amp;track</a:t>
            </a:r>
            <a:r>
              <a:rPr lang="en-US" dirty="0"/>
              <a:t>=</a:t>
            </a:r>
            <a:r>
              <a:rPr lang="en-US" dirty="0" err="1"/>
              <a:t>ais_hybrid&amp;uuid</a:t>
            </a:r>
            <a:r>
              <a:rPr lang="en-US" dirty="0"/>
              <a:t>=5e0a30ad-cfc0-457b-81f8-dfc0a7661f40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9B3CC-6E73-9247-926F-106C6B07FE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4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Logo from https://</a:t>
            </a:r>
            <a:r>
              <a:rPr lang="en-GB" dirty="0" err="1"/>
              <a:t>dashboard.clubzap.com</a:t>
            </a:r>
            <a:r>
              <a:rPr lang="en-GB" dirty="0"/>
              <a:t>/public/articles/40954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9B3CC-6E73-9247-926F-106C6B07FE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0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1F59-2781-F58B-69BC-7976EA9D4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DD023B-F7F6-3BC5-63CC-1E5880332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2798B-3D66-3919-F5FF-8D98F18FE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B02C-1660-4644-A824-192848642595}" type="datetime1">
              <a:rPr lang="en-GB" smtClean="0"/>
              <a:t>02/10/2025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A3C28-D853-6EAC-8B75-952835B5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rss.org.uk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9F1C3-5EFF-494D-185E-22EC5216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6E9F-C98F-8C4F-849D-DFAF5FDF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7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D789D-57FB-546E-77BB-450FCF93E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76551-8966-35F1-C1A7-4DCC87445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A3EA0-7134-2D78-BD00-3E4E5D319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D560-D9F1-3D44-8D77-6417856DD0BF}" type="datetime1">
              <a:rPr lang="en-GB" smtClean="0"/>
              <a:t>02/10/2025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6919C-9A99-79AC-F56C-9C29DF740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rss.org.uk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AFCBA-B519-C339-C132-838153AE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6E9F-C98F-8C4F-849D-DFAF5FDF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3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244BE3-9E71-4136-618E-4F65FA91C9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E21A6-234A-4F37-72C9-11706B06B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3A859-2466-CB8A-3C94-9272AEEA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D20-7FBB-534F-A792-7E287481A1DD}" type="datetime1">
              <a:rPr lang="en-GB" smtClean="0"/>
              <a:t>02/10/2025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9E5C-94BD-8A67-42EB-68AD7C57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rss.org.uk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F183F-59A3-ED98-8968-2419FD84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6E9F-C98F-8C4F-849D-DFAF5FDF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4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FBE7-5CA4-C616-D4C4-A0F45B88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47E61-2331-ECFB-AEE8-71E2535BF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871E2-B30E-51FE-F103-7EC40C27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67EB-092B-5540-B240-911358BDC3F6}" type="datetime1">
              <a:rPr lang="en-GB" smtClean="0"/>
              <a:t>02/10/2025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81813-C690-FE8E-765B-8F635FB8C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rss.org.uk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C3CFE-DA3D-DAD3-DABE-CAA3DFE9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6E9F-C98F-8C4F-849D-DFAF5FDF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7723F-E681-A9E4-3ED4-6F5FE6C34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F5FEE-CCAA-1915-9469-1048DA95E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0F128-9F20-B8AB-62DE-FA6937557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71FB-F18A-074E-89D9-1C068048E6BB}" type="datetime1">
              <a:rPr lang="en-GB" smtClean="0"/>
              <a:t>02/10/2025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84C3C-FC56-E764-1709-3FB94A81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rss.org.uk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70F2D-B87D-BB9D-A108-6992588D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6E9F-C98F-8C4F-849D-DFAF5FDF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3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6227-5AF8-BC89-91FD-388B50545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9E6B2-C6A2-3136-F78C-E8BD16BD5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6C25F9-C9AE-5191-9DD1-11825AE33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4CC2F-A0EE-62C9-5A04-C0CA38937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FDC6-F57A-1E4F-A34E-217CB0C11683}" type="datetime1">
              <a:rPr lang="en-GB" smtClean="0"/>
              <a:t>02/10/2025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5C4B3-B6CE-1FE2-1B6A-704308085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rss.org.uk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9497C-EE7D-DF26-D725-DE532284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6E9F-C98F-8C4F-849D-DFAF5FDF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0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C275-2875-D23A-EBB4-DE6766085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6E7C2-6B26-F72B-F9CD-A5844AF6C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9679A-1F0D-1720-BBEE-490C5D3D0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BE658A-6273-4FDB-5720-7C66D6FC0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C80897-85B9-11BB-E0AB-5963E6E16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CB2337-E4C2-963F-80C6-8BCC08374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6CC2-3B2F-6442-854B-FF310BB19FA6}" type="datetime1">
              <a:rPr lang="en-GB" smtClean="0"/>
              <a:t>02/10/2025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B40C34-7F7B-CC92-58B6-347D49A6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rss.org.uk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466ECC-047F-CF54-691E-EBC8487A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6E9F-C98F-8C4F-849D-DFAF5FDF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1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CCCE4-18C8-EC5C-D98F-047A82ED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356E4-40F7-9B71-1A39-193AC68E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2A9B2-9975-A244-B234-30236D0ED0FB}" type="datetime1">
              <a:rPr lang="en-GB" smtClean="0"/>
              <a:t>02/10/2025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6E76A-AA44-D21E-4C8B-8D6DB3FF9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rss.org.uk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D0BCF-AB27-8AF9-BAA5-A49A2877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6E9F-C98F-8C4F-849D-DFAF5FDF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3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F9E26A-17BC-FE59-DB8F-352C83AF2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0741-328F-A94C-AE54-5E9B44326B15}" type="datetime1">
              <a:rPr lang="en-GB" smtClean="0"/>
              <a:t>02/10/2025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E590F8-AFA1-E2DF-3BC2-10B49CD7E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rss.org.uk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6A68D-CFBA-62A3-0330-869F3BF0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6E9F-C98F-8C4F-849D-DFAF5FDF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2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356B9-C91E-9B1A-3733-34D34529A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11BC1-C5BE-EE44-20BE-F0B645A15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6EDBA-3C59-7DA5-3A4B-A47A6BF76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20B9A-162A-2D17-E464-2580A3C4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E70F-09DA-D949-9A54-C1FE6871A391}" type="datetime1">
              <a:rPr lang="en-GB" smtClean="0"/>
              <a:t>02/10/2025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07724-D16A-1572-45F4-453FDA27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rss.org.uk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F77B0-4003-B155-D846-3E00D2F80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6E9F-C98F-8C4F-849D-DFAF5FDF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9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B29B-F4D1-086B-01B2-389B9C1E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CB77AF-A894-5D8E-CD69-C319C5154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1960C-E5CA-2236-9088-FB05C4C27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0BEC8-9F9C-97C0-E831-021561378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69C8-4D6D-BF4C-ACA9-4AD3557B493E}" type="datetime1">
              <a:rPr lang="en-GB" smtClean="0"/>
              <a:t>02/10/2025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F1677-CF49-6BB6-E5CC-ED154D7C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rss.org.uk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6FEEF-79A1-FAB6-FBA7-C40F94D4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D6E9F-C98F-8C4F-849D-DFAF5FDF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99B5D1-D437-1B3E-2CAE-334651CC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D8D20-27A6-FDAA-3DCC-E961B87FB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59441-5E49-3268-5948-B1A16EE4AB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BC0936-8AB7-0E46-A1F0-6EB91E2ABA72}" type="datetime1">
              <a:rPr lang="en-GB" smtClean="0"/>
              <a:t>02/10/2025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FF901-34ED-963D-3973-CDE775406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rss.org.uk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82C1C-50A7-F420-8D77-9A8399D32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1D6E9F-C98F-8C4F-849D-DFAF5FDF9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ss.org.uk/training-events/events/events-2025/local-groups/no-likelihood-no-problem!-&#8212;-bayesian-statistics-in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yal Statistical Society - Wikipedia">
            <a:extLst>
              <a:ext uri="{FF2B5EF4-FFF2-40B4-BE49-F238E27FC236}">
                <a16:creationId xmlns:a16="http://schemas.microsoft.com/office/drawing/2014/main" id="{0FAF6C74-6B80-FBB4-B741-C34620E77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391" y="136525"/>
            <a:ext cx="4877218" cy="295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775CD5-A673-E0FA-864D-7815539EA5FD}"/>
              </a:ext>
            </a:extLst>
          </p:cNvPr>
          <p:cNvSpPr txBox="1"/>
          <p:nvPr/>
        </p:nvSpPr>
        <p:spPr>
          <a:xfrm>
            <a:off x="1806780" y="3291462"/>
            <a:ext cx="8578439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15477"/>
                </a:solidFill>
              </a:rPr>
              <a:t>Nevil Hopley</a:t>
            </a:r>
          </a:p>
          <a:p>
            <a:pPr algn="ctr"/>
            <a:r>
              <a:rPr lang="en-US" sz="3600" b="1" dirty="0">
                <a:solidFill>
                  <a:srgbClr val="015477"/>
                </a:solidFill>
              </a:rPr>
              <a:t>Treasurer of RSS Edinburgh Local Group </a:t>
            </a:r>
          </a:p>
          <a:p>
            <a:pPr algn="ctr"/>
            <a:r>
              <a:rPr lang="en-US" sz="3600" b="1" dirty="0">
                <a:solidFill>
                  <a:srgbClr val="015477"/>
                </a:solidFill>
              </a:rPr>
              <a:t>RSS Graduate Statistician</a:t>
            </a:r>
          </a:p>
          <a:p>
            <a:pPr algn="ctr"/>
            <a:r>
              <a:rPr lang="en-US" sz="3600" b="1" dirty="0">
                <a:solidFill>
                  <a:srgbClr val="015477"/>
                </a:solidFill>
              </a:rPr>
              <a:t>Data Science Professional</a:t>
            </a:r>
          </a:p>
          <a:p>
            <a:pPr algn="ctr"/>
            <a:r>
              <a:rPr lang="en-US" sz="3600" b="1" dirty="0">
                <a:solidFill>
                  <a:srgbClr val="015477"/>
                </a:solidFill>
              </a:rPr>
              <a:t>RSS Statistical Ambassador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F1617-D3A7-E9C1-94FE-B338458D7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err="1">
                <a:solidFill>
                  <a:srgbClr val="015477"/>
                </a:solidFill>
              </a:rPr>
              <a:t>rss.org.uk</a:t>
            </a:r>
            <a:endParaRPr lang="en-US" sz="2400" b="1" dirty="0">
              <a:solidFill>
                <a:srgbClr val="0154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2385D-1FB1-A8CA-ADD7-5250FBCE2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rss.org.uk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E0453-568F-5051-F6B3-7053F448A4BE}"/>
              </a:ext>
            </a:extLst>
          </p:cNvPr>
          <p:cNvSpPr txBox="1"/>
          <p:nvPr/>
        </p:nvSpPr>
        <p:spPr>
          <a:xfrm>
            <a:off x="1310875" y="596977"/>
            <a:ext cx="957024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>
                <a:solidFill>
                  <a:schemeClr val="bg1"/>
                </a:solidFill>
                <a:latin typeface="Stencil" pitchFamily="82" charset="77"/>
                <a:cs typeface="Forte Forward" pitchFamily="2" charset="77"/>
              </a:rPr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105979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buttons with words&#10;&#10;Description automatically generated">
            <a:extLst>
              <a:ext uri="{FF2B5EF4-FFF2-40B4-BE49-F238E27FC236}">
                <a16:creationId xmlns:a16="http://schemas.microsoft.com/office/drawing/2014/main" id="{34D28619-E7AA-1F70-D55C-9CC4874786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344" b="1265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621B5-268F-DEA6-DF65-873CECC4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 err="1">
                <a:solidFill>
                  <a:schemeClr val="bg1"/>
                </a:solidFill>
              </a:rPr>
              <a:t>rss.org.uk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0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899FC-D67F-4D97-EE95-76C70796D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73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15477"/>
                </a:solidFill>
              </a:rPr>
              <a:t>Local Groups in Scotland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562622C-D279-B05E-EDA6-C9CAE2A8D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631" y="242887"/>
            <a:ext cx="5214432" cy="7115176"/>
          </a:xfrm>
          <a:prstGeom prst="rect">
            <a:avLst/>
          </a:prstGeom>
        </p:spPr>
      </p:pic>
      <p:pic>
        <p:nvPicPr>
          <p:cNvPr id="8" name="Picture 7" descr="A red location pin with a black background&#10;&#10;Description automatically generated">
            <a:extLst>
              <a:ext uri="{FF2B5EF4-FFF2-40B4-BE49-F238E27FC236}">
                <a16:creationId xmlns:a16="http://schemas.microsoft.com/office/drawing/2014/main" id="{9F75358A-A504-2BF9-BF1F-4A848AAF9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847" y="4710111"/>
            <a:ext cx="842963" cy="842963"/>
          </a:xfrm>
          <a:prstGeom prst="rect">
            <a:avLst/>
          </a:prstGeom>
        </p:spPr>
      </p:pic>
      <p:pic>
        <p:nvPicPr>
          <p:cNvPr id="9" name="Picture 8" descr="A red location pin with a black background&#10;&#10;Description automatically generated">
            <a:extLst>
              <a:ext uri="{FF2B5EF4-FFF2-40B4-BE49-F238E27FC236}">
                <a16:creationId xmlns:a16="http://schemas.microsoft.com/office/drawing/2014/main" id="{6B210CAB-E07A-B13C-8F9B-FD9038A67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884" y="4519611"/>
            <a:ext cx="842963" cy="842963"/>
          </a:xfrm>
          <a:prstGeom prst="rect">
            <a:avLst/>
          </a:prstGeom>
        </p:spPr>
      </p:pic>
      <p:pic>
        <p:nvPicPr>
          <p:cNvPr id="10" name="Picture 9" descr="A red location pin with a black background&#10;&#10;Description automatically generated">
            <a:extLst>
              <a:ext uri="{FF2B5EF4-FFF2-40B4-BE49-F238E27FC236}">
                <a16:creationId xmlns:a16="http://schemas.microsoft.com/office/drawing/2014/main" id="{48E57C41-83F6-7C04-7520-E517CAB74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747" y="3171823"/>
            <a:ext cx="842963" cy="8429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B11EA5-5056-7431-C749-07EE7A68CAFA}"/>
              </a:ext>
            </a:extLst>
          </p:cNvPr>
          <p:cNvSpPr txBox="1"/>
          <p:nvPr/>
        </p:nvSpPr>
        <p:spPr>
          <a:xfrm>
            <a:off x="849581" y="5590635"/>
            <a:ext cx="569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15477"/>
                </a:highlight>
              </a:rPr>
              <a:t>Undergraduate Student Final Year Project Presentations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16665B-A61D-C4C9-805F-1BF0C514FAE6}"/>
              </a:ext>
            </a:extLst>
          </p:cNvPr>
          <p:cNvSpPr txBox="1"/>
          <p:nvPr/>
        </p:nvSpPr>
        <p:spPr>
          <a:xfrm>
            <a:off x="2545492" y="4323710"/>
            <a:ext cx="4939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15477"/>
                </a:highlight>
              </a:rPr>
              <a:t>Chain event graphs for reasoning in legal trials.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630659-0C13-3FA3-8BBD-6E63054E5E3F}"/>
              </a:ext>
            </a:extLst>
          </p:cNvPr>
          <p:cNvSpPr txBox="1"/>
          <p:nvPr/>
        </p:nvSpPr>
        <p:spPr>
          <a:xfrm>
            <a:off x="5880362" y="2195821"/>
            <a:ext cx="2621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15477"/>
                </a:highlight>
              </a:rPr>
              <a:t>When does AI go wrong?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447887-F7AF-9AC8-A3BB-9E7967ACFE10}"/>
              </a:ext>
            </a:extLst>
          </p:cNvPr>
          <p:cNvSpPr txBox="1"/>
          <p:nvPr/>
        </p:nvSpPr>
        <p:spPr>
          <a:xfrm>
            <a:off x="2119964" y="3152194"/>
            <a:ext cx="4089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15477"/>
                </a:highlight>
              </a:rPr>
              <a:t>Mapping visual metaphors to civic facts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32DC5B-BECF-9157-173C-23C13129414B}"/>
              </a:ext>
            </a:extLst>
          </p:cNvPr>
          <p:cNvSpPr txBox="1"/>
          <p:nvPr/>
        </p:nvSpPr>
        <p:spPr>
          <a:xfrm>
            <a:off x="648923" y="5122111"/>
            <a:ext cx="2789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15477"/>
                </a:highlight>
              </a:rPr>
              <a:t>See the Data, Be the Data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3329C5-1F53-2694-73FF-3CBB855B89E3}"/>
              </a:ext>
            </a:extLst>
          </p:cNvPr>
          <p:cNvSpPr txBox="1"/>
          <p:nvPr/>
        </p:nvSpPr>
        <p:spPr>
          <a:xfrm>
            <a:off x="181476" y="3938296"/>
            <a:ext cx="52777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15477"/>
                </a:highlight>
              </a:rPr>
              <a:t>Astro Informatics, the Data Science of Astronomy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38555F-CA8B-F5C4-C788-B9B31B6B0A61}"/>
              </a:ext>
            </a:extLst>
          </p:cNvPr>
          <p:cNvSpPr txBox="1"/>
          <p:nvPr/>
        </p:nvSpPr>
        <p:spPr>
          <a:xfrm>
            <a:off x="181476" y="2620992"/>
            <a:ext cx="4419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15477"/>
                </a:highlight>
              </a:rPr>
              <a:t>Forensic Figures: DNA, Fingerprints &amp; Stats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E010F0-0312-66C9-3C51-556EEF8AB411}"/>
              </a:ext>
            </a:extLst>
          </p:cNvPr>
          <p:cNvSpPr txBox="1"/>
          <p:nvPr/>
        </p:nvSpPr>
        <p:spPr>
          <a:xfrm>
            <a:off x="665930" y="3567146"/>
            <a:ext cx="6057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15477"/>
                </a:highlight>
              </a:rPr>
              <a:t>Jobs of the Unknown: a </a:t>
            </a:r>
            <a:r>
              <a:rPr lang="en-US" dirty="0" err="1">
                <a:solidFill>
                  <a:schemeClr val="bg1"/>
                </a:solidFill>
                <a:highlight>
                  <a:srgbClr val="015477"/>
                </a:highlight>
              </a:rPr>
              <a:t>Maths</a:t>
            </a:r>
            <a:r>
              <a:rPr lang="en-US" dirty="0">
                <a:solidFill>
                  <a:schemeClr val="bg1"/>
                </a:solidFill>
                <a:highlight>
                  <a:srgbClr val="015477"/>
                </a:highlight>
              </a:rPr>
              <a:t> Week Scotland Careers Event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EBD0573-87A6-570F-B1DF-6465EEB93E5D}"/>
              </a:ext>
            </a:extLst>
          </p:cNvPr>
          <p:cNvSpPr txBox="1"/>
          <p:nvPr/>
        </p:nvSpPr>
        <p:spPr>
          <a:xfrm>
            <a:off x="1370509" y="4717408"/>
            <a:ext cx="4261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15477"/>
                </a:highlight>
              </a:rPr>
              <a:t>Real World Statistics: a Discussion Panel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93EF80C-8B8D-C50B-4DA5-27723ACBB459}"/>
              </a:ext>
            </a:extLst>
          </p:cNvPr>
          <p:cNvSpPr txBox="1"/>
          <p:nvPr/>
        </p:nvSpPr>
        <p:spPr>
          <a:xfrm>
            <a:off x="3480311" y="1748485"/>
            <a:ext cx="3931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15477"/>
                </a:highlight>
              </a:rPr>
              <a:t>How Inclusive Statistics Still Box Us In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913C5A-C86F-09DE-E4D1-411CDFAE1D74}"/>
              </a:ext>
            </a:extLst>
          </p:cNvPr>
          <p:cNvSpPr txBox="1"/>
          <p:nvPr/>
        </p:nvSpPr>
        <p:spPr>
          <a:xfrm>
            <a:off x="665930" y="2176895"/>
            <a:ext cx="5214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15477"/>
                </a:highlight>
              </a:rPr>
              <a:t>Exploring the statistics behind the Edinburgh Fringe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196FD21-3200-A337-5F1A-A98C67C25D4C}"/>
              </a:ext>
            </a:extLst>
          </p:cNvPr>
          <p:cNvSpPr txBox="1"/>
          <p:nvPr/>
        </p:nvSpPr>
        <p:spPr>
          <a:xfrm>
            <a:off x="4841370" y="2680279"/>
            <a:ext cx="2857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15477"/>
                </a:highlight>
              </a:rPr>
              <a:t>Queer Data: Who Counts?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865542C-C43D-D150-747C-9999E07B6898}"/>
              </a:ext>
            </a:extLst>
          </p:cNvPr>
          <p:cNvSpPr txBox="1"/>
          <p:nvPr/>
        </p:nvSpPr>
        <p:spPr>
          <a:xfrm>
            <a:off x="345022" y="1150302"/>
            <a:ext cx="8576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15477"/>
                </a:highlight>
              </a:rPr>
              <a:t>Specialist statistics education at 16-18: State of play in Scotland, England and Wales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7E7AD3C-417B-36F5-2334-C1A4738E9A51}"/>
              </a:ext>
            </a:extLst>
          </p:cNvPr>
          <p:cNvSpPr txBox="1"/>
          <p:nvPr/>
        </p:nvSpPr>
        <p:spPr>
          <a:xfrm>
            <a:off x="452360" y="1595004"/>
            <a:ext cx="2986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15477"/>
                </a:highlight>
              </a:rPr>
              <a:t>Ethical Data Use in Practice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DFC70D2-73F7-903F-202A-C9B28F8016D4}"/>
              </a:ext>
            </a:extLst>
          </p:cNvPr>
          <p:cNvSpPr txBox="1"/>
          <p:nvPr/>
        </p:nvSpPr>
        <p:spPr>
          <a:xfrm>
            <a:off x="112359" y="6059159"/>
            <a:ext cx="6004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15477"/>
                </a:highlight>
              </a:rPr>
              <a:t>No likelihood? No problem! — Bayesian Statistics in 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41C0CFC-BE37-1413-65F5-56EA797E27ED}"/>
              </a:ext>
            </a:extLst>
          </p:cNvPr>
          <p:cNvSpPr txBox="1"/>
          <p:nvPr/>
        </p:nvSpPr>
        <p:spPr>
          <a:xfrm>
            <a:off x="3518000" y="5150396"/>
            <a:ext cx="3893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015477"/>
                </a:highlight>
              </a:rPr>
              <a:t>Ethical funding in </a:t>
            </a:r>
            <a:r>
              <a:rPr lang="en-US" dirty="0" err="1">
                <a:solidFill>
                  <a:schemeClr val="bg1"/>
                </a:solidFill>
                <a:highlight>
                  <a:srgbClr val="015477"/>
                </a:highlight>
              </a:rPr>
              <a:t>Artifical</a:t>
            </a:r>
            <a:r>
              <a:rPr lang="en-US" dirty="0">
                <a:solidFill>
                  <a:schemeClr val="bg1"/>
                </a:solidFill>
                <a:highlight>
                  <a:srgbClr val="015477"/>
                </a:highlight>
              </a:rPr>
              <a:t> Intelligence</a:t>
            </a:r>
          </a:p>
        </p:txBody>
      </p:sp>
      <p:sp>
        <p:nvSpPr>
          <p:cNvPr id="63" name="Footer Placeholder 5">
            <a:extLst>
              <a:ext uri="{FF2B5EF4-FFF2-40B4-BE49-F238E27FC236}">
                <a16:creationId xmlns:a16="http://schemas.microsoft.com/office/drawing/2014/main" id="{9B53252A-A757-AB02-0008-E7D040856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2400" b="1" dirty="0" err="1">
                <a:solidFill>
                  <a:srgbClr val="015477"/>
                </a:solidFill>
              </a:rPr>
              <a:t>rss.org.uk</a:t>
            </a:r>
            <a:endParaRPr lang="en-US" sz="2400" b="1" dirty="0">
              <a:solidFill>
                <a:srgbClr val="015477"/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87FB7BE-E488-6F68-7586-45ED3BE2F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5"/>
              </a:rPr>
              <a:t>No likelihood? No problem! — Bayesian Statistics in R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68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2" grpId="0"/>
      <p:bldP spid="34" grpId="0"/>
      <p:bldP spid="36" grpId="0"/>
      <p:bldP spid="40" grpId="0"/>
      <p:bldP spid="42" grpId="0"/>
      <p:bldP spid="44" grpId="0"/>
      <p:bldP spid="46" grpId="0"/>
      <p:bldP spid="48" grpId="0"/>
      <p:bldP spid="50" grpId="0"/>
      <p:bldP spid="52" grpId="0"/>
      <p:bldP spid="54" grpId="0"/>
      <p:bldP spid="56" grpId="0"/>
      <p:bldP spid="58" grpId="0"/>
      <p:bldP spid="60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4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2385D-1FB1-A8CA-ADD7-5250FBCE2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rss.org.uk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E0453-568F-5051-F6B3-7053F448A4BE}"/>
              </a:ext>
            </a:extLst>
          </p:cNvPr>
          <p:cNvSpPr txBox="1"/>
          <p:nvPr/>
        </p:nvSpPr>
        <p:spPr>
          <a:xfrm>
            <a:off x="963826" y="554115"/>
            <a:ext cx="1026434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>
                <a:solidFill>
                  <a:schemeClr val="bg1"/>
                </a:solidFill>
                <a:latin typeface="Stencil" pitchFamily="82" charset="77"/>
                <a:cs typeface="Forte Forward" pitchFamily="2" charset="77"/>
              </a:rPr>
              <a:t>£0.00</a:t>
            </a:r>
          </a:p>
        </p:txBody>
      </p:sp>
    </p:spTree>
    <p:extLst>
      <p:ext uri="{BB962C8B-B14F-4D97-AF65-F5344CB8AC3E}">
        <p14:creationId xmlns:p14="http://schemas.microsoft.com/office/powerpoint/2010/main" val="88019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oter Placeholder 5">
            <a:extLst>
              <a:ext uri="{FF2B5EF4-FFF2-40B4-BE49-F238E27FC236}">
                <a16:creationId xmlns:a16="http://schemas.microsoft.com/office/drawing/2014/main" id="{FACEEE97-8A7A-0350-C1CC-903715321BB4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15477"/>
                </a:solidFill>
              </a:rPr>
              <a:t>rss.org.uk</a:t>
            </a:r>
            <a:endParaRPr lang="en-US" sz="2400" b="1" dirty="0">
              <a:solidFill>
                <a:srgbClr val="015477"/>
              </a:solidFill>
            </a:endParaRPr>
          </a:p>
        </p:txBody>
      </p:sp>
      <p:pic>
        <p:nvPicPr>
          <p:cNvPr id="6" name="Picture 5" descr="A close-up of a line&#10;&#10;Description automatically generated">
            <a:extLst>
              <a:ext uri="{FF2B5EF4-FFF2-40B4-BE49-F238E27FC236}">
                <a16:creationId xmlns:a16="http://schemas.microsoft.com/office/drawing/2014/main" id="{29916E5A-E617-A947-B993-F543E38EE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73" y="136525"/>
            <a:ext cx="11700253" cy="2006600"/>
          </a:xfrm>
          <a:prstGeom prst="rect">
            <a:avLst/>
          </a:prstGeom>
        </p:spPr>
      </p:pic>
      <p:pic>
        <p:nvPicPr>
          <p:cNvPr id="10" name="Picture 9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37956284-3790-9BA3-9FE4-820CBF1E4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201" y="989571"/>
            <a:ext cx="3898900" cy="2476500"/>
          </a:xfrm>
          <a:prstGeom prst="rect">
            <a:avLst/>
          </a:prstGeom>
        </p:spPr>
      </p:pic>
      <p:pic>
        <p:nvPicPr>
          <p:cNvPr id="12" name="Picture 11" descr="A close-up of a white card&#10;&#10;Description automatically generated">
            <a:extLst>
              <a:ext uri="{FF2B5EF4-FFF2-40B4-BE49-F238E27FC236}">
                <a16:creationId xmlns:a16="http://schemas.microsoft.com/office/drawing/2014/main" id="{1F547905-A7C7-DA97-C06C-3A1079EDD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4811" y="937714"/>
            <a:ext cx="3924300" cy="2552700"/>
          </a:xfrm>
          <a:prstGeom prst="rect">
            <a:avLst/>
          </a:prstGeom>
        </p:spPr>
      </p:pic>
      <p:pic>
        <p:nvPicPr>
          <p:cNvPr id="46" name="Picture 45" descr="A white sign with black text&#10;&#10;Description automatically generated">
            <a:extLst>
              <a:ext uri="{FF2B5EF4-FFF2-40B4-BE49-F238E27FC236}">
                <a16:creationId xmlns:a16="http://schemas.microsoft.com/office/drawing/2014/main" id="{1E8784D2-A2B5-5A7A-AB4C-31AA11F211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573" y="989975"/>
            <a:ext cx="3886200" cy="1892300"/>
          </a:xfrm>
          <a:prstGeom prst="rect">
            <a:avLst/>
          </a:prstGeom>
        </p:spPr>
      </p:pic>
      <p:pic>
        <p:nvPicPr>
          <p:cNvPr id="42" name="Picture 41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F548C49B-DAC3-B65E-239C-91C3CF9531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4400" y="1827146"/>
            <a:ext cx="3886200" cy="2413000"/>
          </a:xfrm>
          <a:prstGeom prst="rect">
            <a:avLst/>
          </a:prstGeom>
        </p:spPr>
      </p:pic>
      <p:pic>
        <p:nvPicPr>
          <p:cNvPr id="44" name="Picture 43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37C07A3F-3965-8B74-5370-ECEED9255A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273" y="1798200"/>
            <a:ext cx="3873500" cy="2413000"/>
          </a:xfrm>
          <a:prstGeom prst="rect">
            <a:avLst/>
          </a:prstGeom>
        </p:spPr>
      </p:pic>
      <p:pic>
        <p:nvPicPr>
          <p:cNvPr id="36" name="Picture 35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2CF35FA2-3ED1-D74A-0152-E12F22D2FA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8577" y="1822914"/>
            <a:ext cx="3860800" cy="2159000"/>
          </a:xfrm>
          <a:prstGeom prst="rect">
            <a:avLst/>
          </a:prstGeom>
        </p:spPr>
      </p:pic>
      <p:pic>
        <p:nvPicPr>
          <p:cNvPr id="38" name="Picture 37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B856B6FB-05FF-1551-4CD3-0EDCF5BA4E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9986" y="2606767"/>
            <a:ext cx="3886200" cy="2171700"/>
          </a:xfrm>
          <a:prstGeom prst="rect">
            <a:avLst/>
          </a:prstGeom>
        </p:spPr>
      </p:pic>
      <p:pic>
        <p:nvPicPr>
          <p:cNvPr id="40" name="Picture 39" descr="A white paper with black text&#10;&#10;Description automatically generated">
            <a:extLst>
              <a:ext uri="{FF2B5EF4-FFF2-40B4-BE49-F238E27FC236}">
                <a16:creationId xmlns:a16="http://schemas.microsoft.com/office/drawing/2014/main" id="{8D8A5980-1E52-36C5-AC61-D26895BFC7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783" y="2603789"/>
            <a:ext cx="3860800" cy="2387600"/>
          </a:xfrm>
          <a:prstGeom prst="rect">
            <a:avLst/>
          </a:prstGeom>
        </p:spPr>
      </p:pic>
      <p:pic>
        <p:nvPicPr>
          <p:cNvPr id="30" name="Picture 29" descr="A white and orange rectangular sign with black text&#10;&#10;Description automatically generated">
            <a:extLst>
              <a:ext uri="{FF2B5EF4-FFF2-40B4-BE49-F238E27FC236}">
                <a16:creationId xmlns:a16="http://schemas.microsoft.com/office/drawing/2014/main" id="{E1F956A3-79B8-1931-29F8-C3AE282009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4530" y="2574132"/>
            <a:ext cx="3873500" cy="2197100"/>
          </a:xfrm>
          <a:prstGeom prst="rect">
            <a:avLst/>
          </a:prstGeom>
        </p:spPr>
      </p:pic>
      <p:pic>
        <p:nvPicPr>
          <p:cNvPr id="32" name="Picture 31" descr="A white and orange rectangular object with black text&#10;&#10;Description automatically generated">
            <a:extLst>
              <a:ext uri="{FF2B5EF4-FFF2-40B4-BE49-F238E27FC236}">
                <a16:creationId xmlns:a16="http://schemas.microsoft.com/office/drawing/2014/main" id="{351A5A62-C66D-090D-722F-EF7CE56C80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7961" y="3355788"/>
            <a:ext cx="3911600" cy="2171700"/>
          </a:xfrm>
          <a:prstGeom prst="rect">
            <a:avLst/>
          </a:prstGeom>
        </p:spPr>
      </p:pic>
      <p:pic>
        <p:nvPicPr>
          <p:cNvPr id="34" name="Picture 33" descr="A white card with black text&#10;&#10;Description automatically generated">
            <a:extLst>
              <a:ext uri="{FF2B5EF4-FFF2-40B4-BE49-F238E27FC236}">
                <a16:creationId xmlns:a16="http://schemas.microsoft.com/office/drawing/2014/main" id="{4FB47D5B-8A60-FE6D-2600-959E70073DB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5873" y="3319650"/>
            <a:ext cx="3848100" cy="2171700"/>
          </a:xfrm>
          <a:prstGeom prst="rect">
            <a:avLst/>
          </a:prstGeom>
        </p:spPr>
      </p:pic>
      <p:pic>
        <p:nvPicPr>
          <p:cNvPr id="24" name="Picture 23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87A3F317-1F63-B43F-14EF-8E9E13AD8F9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33740" y="3334061"/>
            <a:ext cx="3860800" cy="2184400"/>
          </a:xfrm>
          <a:prstGeom prst="rect">
            <a:avLst/>
          </a:prstGeom>
        </p:spPr>
      </p:pic>
      <p:pic>
        <p:nvPicPr>
          <p:cNvPr id="26" name="Picture 25" descr="A white and orange rectangular object with black text&#10;&#10;Description automatically generated">
            <a:extLst>
              <a:ext uri="{FF2B5EF4-FFF2-40B4-BE49-F238E27FC236}">
                <a16:creationId xmlns:a16="http://schemas.microsoft.com/office/drawing/2014/main" id="{004722E2-1D72-6BFF-A85F-53E509854D7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22551" y="4190816"/>
            <a:ext cx="3886200" cy="2159000"/>
          </a:xfrm>
          <a:prstGeom prst="rect">
            <a:avLst/>
          </a:prstGeom>
        </p:spPr>
      </p:pic>
      <p:pic>
        <p:nvPicPr>
          <p:cNvPr id="28" name="Picture 27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C5782D6C-2623-9764-1145-868AB7F0653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7875" y="4142820"/>
            <a:ext cx="3873500" cy="2197100"/>
          </a:xfrm>
          <a:prstGeom prst="rect">
            <a:avLst/>
          </a:prstGeom>
        </p:spPr>
      </p:pic>
      <p:pic>
        <p:nvPicPr>
          <p:cNvPr id="18" name="Picture 17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C184E1C7-3D60-0677-AAC0-9A29275758B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30485" y="4095064"/>
            <a:ext cx="3860800" cy="2463800"/>
          </a:xfrm>
          <a:prstGeom prst="rect">
            <a:avLst/>
          </a:prstGeom>
        </p:spPr>
      </p:pic>
      <p:pic>
        <p:nvPicPr>
          <p:cNvPr id="20" name="Picture 19" descr="A white card with black text&#10;&#10;Description automatically generated">
            <a:extLst>
              <a:ext uri="{FF2B5EF4-FFF2-40B4-BE49-F238E27FC236}">
                <a16:creationId xmlns:a16="http://schemas.microsoft.com/office/drawing/2014/main" id="{4049DDFD-0D14-0A41-9F33-9CDBC9BA772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27589" y="4964891"/>
            <a:ext cx="3873500" cy="2489200"/>
          </a:xfrm>
          <a:prstGeom prst="rect">
            <a:avLst/>
          </a:prstGeom>
        </p:spPr>
      </p:pic>
      <p:pic>
        <p:nvPicPr>
          <p:cNvPr id="22" name="Picture 21" descr="A close-up of a white card&#10;&#10;Description automatically generated">
            <a:extLst>
              <a:ext uri="{FF2B5EF4-FFF2-40B4-BE49-F238E27FC236}">
                <a16:creationId xmlns:a16="http://schemas.microsoft.com/office/drawing/2014/main" id="{F467B22A-4AFD-D9AE-562C-98633B03F1A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4451" y="5159734"/>
            <a:ext cx="3898900" cy="2184400"/>
          </a:xfrm>
          <a:prstGeom prst="rect">
            <a:avLst/>
          </a:prstGeom>
        </p:spPr>
      </p:pic>
      <p:pic>
        <p:nvPicPr>
          <p:cNvPr id="14" name="Picture 13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9381B65B-C58F-EEEA-0DC2-786856A1416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30485" y="4891211"/>
            <a:ext cx="3898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0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EB5FA-ED0C-2142-8088-59DF959F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2400" b="1" dirty="0" err="1">
                <a:solidFill>
                  <a:srgbClr val="015477"/>
                </a:solidFill>
              </a:rPr>
              <a:t>rss.org.uk</a:t>
            </a:r>
            <a:endParaRPr lang="en-US" sz="2400" b="1" dirty="0">
              <a:solidFill>
                <a:srgbClr val="015477"/>
              </a:solidFill>
            </a:endParaRPr>
          </a:p>
        </p:txBody>
      </p:sp>
      <p:pic>
        <p:nvPicPr>
          <p:cNvPr id="8" name="Picture 7" descr="A wooden ladder leaning against a wall&#10;&#10;Description automatically generated">
            <a:extLst>
              <a:ext uri="{FF2B5EF4-FFF2-40B4-BE49-F238E27FC236}">
                <a16:creationId xmlns:a16="http://schemas.microsoft.com/office/drawing/2014/main" id="{9A040311-78CE-1F83-1E80-EBDD1F01E5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315" b="5478"/>
          <a:stretch/>
        </p:blipFill>
        <p:spPr>
          <a:xfrm>
            <a:off x="3856308" y="375680"/>
            <a:ext cx="5119593" cy="59806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706778-279E-687D-3806-CDA6DBF523A8}"/>
              </a:ext>
            </a:extLst>
          </p:cNvPr>
          <p:cNvSpPr txBox="1"/>
          <p:nvPr/>
        </p:nvSpPr>
        <p:spPr>
          <a:xfrm>
            <a:off x="7420692" y="1070125"/>
            <a:ext cx="42119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5477"/>
                </a:solidFill>
              </a:rPr>
              <a:t>Chartered Statistician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BCB7AC-3F5F-8372-C4AB-C396FC2676B3}"/>
              </a:ext>
            </a:extLst>
          </p:cNvPr>
          <p:cNvSpPr txBox="1"/>
          <p:nvPr/>
        </p:nvSpPr>
        <p:spPr>
          <a:xfrm>
            <a:off x="7606613" y="4665007"/>
            <a:ext cx="24394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5477"/>
                </a:solidFill>
              </a:rPr>
              <a:t>Fellow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891033-F81A-8584-62BD-C2FD22AD0607}"/>
              </a:ext>
            </a:extLst>
          </p:cNvPr>
          <p:cNvSpPr txBox="1"/>
          <p:nvPr/>
        </p:nvSpPr>
        <p:spPr>
          <a:xfrm>
            <a:off x="2367524" y="3531398"/>
            <a:ext cx="26700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015477"/>
                </a:solidFill>
              </a:rPr>
              <a:t>Data Analyst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738468-DF9B-4E75-FD48-0F5EF5A57ABD}"/>
              </a:ext>
            </a:extLst>
          </p:cNvPr>
          <p:cNvSpPr txBox="1"/>
          <p:nvPr/>
        </p:nvSpPr>
        <p:spPr>
          <a:xfrm>
            <a:off x="7420692" y="2541773"/>
            <a:ext cx="39331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15477"/>
                </a:solidFill>
              </a:rPr>
              <a:t>Graduate Statistician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D52E7E-5228-8AE2-6897-0ABEDA63E602}"/>
              </a:ext>
            </a:extLst>
          </p:cNvPr>
          <p:cNvSpPr txBox="1"/>
          <p:nvPr/>
        </p:nvSpPr>
        <p:spPr>
          <a:xfrm>
            <a:off x="81524" y="2803383"/>
            <a:ext cx="49581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015477"/>
                </a:solidFill>
              </a:rPr>
              <a:t>Data Science Professional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48F425-C281-DE45-7DDF-829D4F93137F}"/>
              </a:ext>
            </a:extLst>
          </p:cNvPr>
          <p:cNvSpPr txBox="1"/>
          <p:nvPr/>
        </p:nvSpPr>
        <p:spPr>
          <a:xfrm>
            <a:off x="1361019" y="1331735"/>
            <a:ext cx="39253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rgbClr val="015477"/>
                </a:solidFill>
              </a:rPr>
              <a:t>Advanced Data Science Professional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28EB766-646A-8210-424B-7D3D0CA9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68" y="136525"/>
            <a:ext cx="6768413" cy="52322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15477"/>
                </a:solidFill>
              </a:rPr>
              <a:t>Professional Memberships</a:t>
            </a:r>
          </a:p>
        </p:txBody>
      </p:sp>
    </p:spTree>
    <p:extLst>
      <p:ext uri="{BB962C8B-B14F-4D97-AF65-F5344CB8AC3E}">
        <p14:creationId xmlns:p14="http://schemas.microsoft.com/office/powerpoint/2010/main" val="119677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07F3563-85B5-C173-DE91-1FEDBBD32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9"/>
          <a:stretch>
            <a:fillRect/>
          </a:stretch>
        </p:blipFill>
        <p:spPr bwMode="auto">
          <a:xfrm>
            <a:off x="4929691" y="1240486"/>
            <a:ext cx="2254880" cy="19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617F39-F79D-F5A9-C647-EF475DF3CD4D}"/>
              </a:ext>
            </a:extLst>
          </p:cNvPr>
          <p:cNvSpPr txBox="1"/>
          <p:nvPr/>
        </p:nvSpPr>
        <p:spPr>
          <a:xfrm>
            <a:off x="379643" y="1374957"/>
            <a:ext cx="36589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potential for long term impact on applied probability</a:t>
            </a:r>
          </a:p>
          <a:p>
            <a:pPr algn="ctr"/>
            <a:r>
              <a:rPr lang="en-GB" sz="2800" i="1" dirty="0"/>
              <a:t>and/or</a:t>
            </a:r>
          </a:p>
          <a:p>
            <a:pPr algn="ctr"/>
            <a:r>
              <a:rPr lang="en-GB" sz="2800" dirty="0"/>
              <a:t>its potential to reach out into statistical science and other application areas, both established and novel.</a:t>
            </a:r>
            <a:endParaRPr lang="en-US" sz="2800" dirty="0"/>
          </a:p>
        </p:txBody>
      </p:sp>
      <p:sp>
        <p:nvSpPr>
          <p:cNvPr id="8" name="Round Same-side Corner of Rectangle 7">
            <a:extLst>
              <a:ext uri="{FF2B5EF4-FFF2-40B4-BE49-F238E27FC236}">
                <a16:creationId xmlns:a16="http://schemas.microsoft.com/office/drawing/2014/main" id="{830FA6D7-5E28-2F4F-DE16-E681BADB4236}"/>
              </a:ext>
            </a:extLst>
          </p:cNvPr>
          <p:cNvSpPr/>
          <p:nvPr/>
        </p:nvSpPr>
        <p:spPr>
          <a:xfrm>
            <a:off x="384628" y="5982154"/>
            <a:ext cx="3788229" cy="739321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ame-side Corner of Rectangle 9">
            <a:extLst>
              <a:ext uri="{FF2B5EF4-FFF2-40B4-BE49-F238E27FC236}">
                <a16:creationId xmlns:a16="http://schemas.microsoft.com/office/drawing/2014/main" id="{94C0307B-A509-7620-9E37-68820C7E4AE2}"/>
              </a:ext>
            </a:extLst>
          </p:cNvPr>
          <p:cNvSpPr/>
          <p:nvPr/>
        </p:nvSpPr>
        <p:spPr>
          <a:xfrm>
            <a:off x="8019143" y="5982153"/>
            <a:ext cx="3788229" cy="739321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-side Corner of Rectangle 11">
            <a:extLst>
              <a:ext uri="{FF2B5EF4-FFF2-40B4-BE49-F238E27FC236}">
                <a16:creationId xmlns:a16="http://schemas.microsoft.com/office/drawing/2014/main" id="{64332BFC-1BC5-4D78-E252-CF8E73F190B6}"/>
              </a:ext>
            </a:extLst>
          </p:cNvPr>
          <p:cNvSpPr/>
          <p:nvPr/>
        </p:nvSpPr>
        <p:spPr>
          <a:xfrm>
            <a:off x="4201885" y="4984912"/>
            <a:ext cx="3788229" cy="1736563"/>
          </a:xfrm>
          <a:prstGeom prst="round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1258D747-2983-74C0-1BBB-906896AF4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24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rss.org.uk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E9809B-2E0F-400B-1865-DB9BFE2DB000}"/>
              </a:ext>
            </a:extLst>
          </p:cNvPr>
          <p:cNvSpPr txBox="1"/>
          <p:nvPr/>
        </p:nvSpPr>
        <p:spPr>
          <a:xfrm>
            <a:off x="8153400" y="1880495"/>
            <a:ext cx="34284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contribution to an emerging application of statistics and its potential for long term impact on the field of statistics.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3F5C16-7F4A-4372-5C2A-C2EE9176AF07}"/>
              </a:ext>
            </a:extLst>
          </p:cNvPr>
          <p:cNvSpPr txBox="1"/>
          <p:nvPr/>
        </p:nvSpPr>
        <p:spPr>
          <a:xfrm>
            <a:off x="7595430" y="194882"/>
            <a:ext cx="42119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15477"/>
                </a:solidFill>
              </a:rPr>
              <a:t>PhD prize in</a:t>
            </a:r>
          </a:p>
          <a:p>
            <a:pPr algn="ctr"/>
            <a:r>
              <a:rPr lang="en-US" sz="2800" b="1" dirty="0">
                <a:solidFill>
                  <a:srgbClr val="015477"/>
                </a:solidFill>
              </a:rPr>
              <a:t>Emerging Applications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ED9FBD-2BB7-C567-01D6-F77B8DB5CA4C}"/>
              </a:ext>
            </a:extLst>
          </p:cNvPr>
          <p:cNvSpPr txBox="1"/>
          <p:nvPr/>
        </p:nvSpPr>
        <p:spPr>
          <a:xfrm>
            <a:off x="379643" y="194882"/>
            <a:ext cx="42119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15477"/>
                </a:solidFill>
              </a:rPr>
              <a:t>PhD prize in</a:t>
            </a:r>
          </a:p>
          <a:p>
            <a:pPr algn="ctr"/>
            <a:r>
              <a:rPr lang="en-US" sz="2800" b="1" dirty="0">
                <a:solidFill>
                  <a:srgbClr val="015477"/>
                </a:solidFill>
              </a:rPr>
              <a:t>Applied Probability</a:t>
            </a:r>
          </a:p>
        </p:txBody>
      </p:sp>
    </p:spTree>
    <p:extLst>
      <p:ext uri="{BB962C8B-B14F-4D97-AF65-F5344CB8AC3E}">
        <p14:creationId xmlns:p14="http://schemas.microsoft.com/office/powerpoint/2010/main" val="360571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F0E49DF-0AD4-F149-8B9E-1FFE8588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2400" b="1" dirty="0" err="1">
                <a:solidFill>
                  <a:srgbClr val="015477"/>
                </a:solidFill>
              </a:rPr>
              <a:t>rss.org.uk</a:t>
            </a:r>
            <a:endParaRPr lang="en-US" sz="2400" b="1" dirty="0">
              <a:solidFill>
                <a:srgbClr val="015477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45394-AEFD-BFE8-816F-77D68AB40C67}"/>
              </a:ext>
            </a:extLst>
          </p:cNvPr>
          <p:cNvSpPr txBox="1"/>
          <p:nvPr/>
        </p:nvSpPr>
        <p:spPr>
          <a:xfrm>
            <a:off x="3296227" y="1809993"/>
            <a:ext cx="55995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015477"/>
                </a:solidFill>
              </a:rPr>
              <a:t>Come and Chat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A85AAA-80E0-6E0D-41B4-047232292ED3}"/>
              </a:ext>
            </a:extLst>
          </p:cNvPr>
          <p:cNvSpPr txBox="1"/>
          <p:nvPr/>
        </p:nvSpPr>
        <p:spPr>
          <a:xfrm>
            <a:off x="2587668" y="3616846"/>
            <a:ext cx="7016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15477"/>
                </a:solidFill>
              </a:rPr>
              <a:t>....and pick a free badge!</a:t>
            </a:r>
          </a:p>
        </p:txBody>
      </p:sp>
    </p:spTree>
    <p:extLst>
      <p:ext uri="{BB962C8B-B14F-4D97-AF65-F5344CB8AC3E}">
        <p14:creationId xmlns:p14="http://schemas.microsoft.com/office/powerpoint/2010/main" val="3391503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385</Words>
  <Application>Microsoft Office PowerPoint</Application>
  <PresentationFormat>Widescreen</PresentationFormat>
  <Paragraphs>60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Stencil</vt:lpstr>
      <vt:lpstr>Verdana</vt:lpstr>
      <vt:lpstr>Office Theme</vt:lpstr>
      <vt:lpstr>PowerPoint Presentation</vt:lpstr>
      <vt:lpstr>PowerPoint Presentation</vt:lpstr>
      <vt:lpstr>PowerPoint Presentation</vt:lpstr>
      <vt:lpstr>Local Groups in Scotland</vt:lpstr>
      <vt:lpstr>PowerPoint Presentation</vt:lpstr>
      <vt:lpstr>PowerPoint Presentation</vt:lpstr>
      <vt:lpstr>Professional Memberships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Nevil Hopley</dc:creator>
  <cp:lastModifiedBy>Annabelle MacInnes</cp:lastModifiedBy>
  <cp:revision>14</cp:revision>
  <dcterms:created xsi:type="dcterms:W3CDTF">2024-09-16T18:36:42Z</dcterms:created>
  <dcterms:modified xsi:type="dcterms:W3CDTF">2025-10-02T11:43:43Z</dcterms:modified>
</cp:coreProperties>
</file>