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7537-33E4-49CE-80D3-74F6140431B8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7F32-88CF-400F-A961-B49BC3845B8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Royal Statistical Society - Wikipedi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45156"/>
            <a:ext cx="3391189" cy="205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46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7537-33E4-49CE-80D3-74F6140431B8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7F32-88CF-400F-A961-B49BC3845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05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7537-33E4-49CE-80D3-74F6140431B8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7F32-88CF-400F-A961-B49BC3845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81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7537-33E4-49CE-80D3-74F6140431B8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7F32-88CF-400F-A961-B49BC3845B8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Royal Statistical Society - Wikipedi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31249"/>
            <a:ext cx="3391189" cy="205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65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7537-33E4-49CE-80D3-74F6140431B8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7F32-88CF-400F-A961-B49BC3845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43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7537-33E4-49CE-80D3-74F6140431B8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7F32-88CF-400F-A961-B49BC3845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5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7537-33E4-49CE-80D3-74F6140431B8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7F32-88CF-400F-A961-B49BC3845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40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7537-33E4-49CE-80D3-74F6140431B8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7F32-88CF-400F-A961-B49BC3845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5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7537-33E4-49CE-80D3-74F6140431B8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7F32-88CF-400F-A961-B49BC3845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73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7537-33E4-49CE-80D3-74F6140431B8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7F32-88CF-400F-A961-B49BC3845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17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57537-33E4-49CE-80D3-74F6140431B8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7F32-88CF-400F-A961-B49BC3845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3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57537-33E4-49CE-80D3-74F6140431B8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47F32-88CF-400F-A961-B49BC3845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78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Getting involved with RSS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Fraser Daly (F.Daly@hw.ac.uk)</a:t>
            </a:r>
          </a:p>
          <a:p>
            <a:r>
              <a:rPr lang="en-GB" dirty="0"/>
              <a:t>Vice Chair, Applied Probability Section</a:t>
            </a:r>
          </a:p>
        </p:txBody>
      </p:sp>
      <p:pic>
        <p:nvPicPr>
          <p:cNvPr id="1026" name="Picture 2" descr="Royal Statistical Society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45156"/>
            <a:ext cx="3391189" cy="205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20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Royal Statistical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Professional body for statisticians and data analysts</a:t>
            </a:r>
          </a:p>
          <a:p>
            <a:endParaRPr lang="en-GB" dirty="0"/>
          </a:p>
          <a:p>
            <a:r>
              <a:rPr lang="en-GB" dirty="0"/>
              <a:t>Advocates for the importance of statistics and data</a:t>
            </a:r>
          </a:p>
          <a:p>
            <a:endParaRPr lang="en-GB" dirty="0"/>
          </a:p>
          <a:p>
            <a:r>
              <a:rPr lang="en-GB" dirty="0"/>
              <a:t>Ensure that policy and decision making are informed by evidence</a:t>
            </a:r>
          </a:p>
          <a:p>
            <a:endParaRPr lang="en-GB" dirty="0"/>
          </a:p>
          <a:p>
            <a:r>
              <a:rPr lang="en-GB" dirty="0"/>
              <a:t>Local Groups and Sections organise events (often free to attend)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69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The easiest way to get involved is to become a member</a:t>
            </a:r>
          </a:p>
          <a:p>
            <a:endParaRPr lang="en-GB" dirty="0"/>
          </a:p>
          <a:p>
            <a:r>
              <a:rPr lang="en-GB" dirty="0"/>
              <a:t>A few options:</a:t>
            </a:r>
          </a:p>
          <a:p>
            <a:pPr lvl="1"/>
            <a:r>
              <a:rPr lang="en-GB" dirty="0"/>
              <a:t>e-student membership – free, access to significance magazine and fortnightly newsletter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Fellowship - £71 per year (£66 if you sign up direct debit) 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023124"/>
              </p:ext>
            </p:extLst>
          </p:nvPr>
        </p:nvGraphicFramePr>
        <p:xfrm>
          <a:off x="718128" y="2853266"/>
          <a:ext cx="10910454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818">
                  <a:extLst>
                    <a:ext uri="{9D8B030D-6E8A-4147-A177-3AD203B41FA5}">
                      <a16:colId xmlns:a16="http://schemas.microsoft.com/office/drawing/2014/main" val="4181635004"/>
                    </a:ext>
                  </a:extLst>
                </a:gridCol>
                <a:gridCol w="3636818">
                  <a:extLst>
                    <a:ext uri="{9D8B030D-6E8A-4147-A177-3AD203B41FA5}">
                      <a16:colId xmlns:a16="http://schemas.microsoft.com/office/drawing/2014/main" val="4231213214"/>
                    </a:ext>
                  </a:extLst>
                </a:gridCol>
                <a:gridCol w="3636818">
                  <a:extLst>
                    <a:ext uri="{9D8B030D-6E8A-4147-A177-3AD203B41FA5}">
                      <a16:colId xmlns:a16="http://schemas.microsoft.com/office/drawing/2014/main" val="2638725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Membership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57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e-Student</a:t>
                      </a:r>
                      <a:r>
                        <a:rPr lang="en-GB" baseline="0" dirty="0"/>
                        <a:t> membership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Free for PhD (and other)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Fortnightly</a:t>
                      </a:r>
                      <a:r>
                        <a:rPr lang="en-GB" baseline="0" dirty="0"/>
                        <a:t> newsletter, access to RSS Significance magazine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933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Fellowship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£72.50 per year </a:t>
                      </a:r>
                      <a:r>
                        <a:rPr lang="en-GB" baseline="0" dirty="0"/>
                        <a:t>concessionary rate, £145 full rate (</a:t>
                      </a:r>
                      <a:r>
                        <a:rPr lang="en-GB" dirty="0"/>
                        <a:t>£5 off if</a:t>
                      </a:r>
                      <a:r>
                        <a:rPr lang="en-GB" baseline="0" dirty="0"/>
                        <a:t> direct debit)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Professional accreditation</a:t>
                      </a:r>
                    </a:p>
                    <a:p>
                      <a:r>
                        <a:rPr lang="en-GB" dirty="0"/>
                        <a:t>Access to RSS journals</a:t>
                      </a:r>
                    </a:p>
                    <a:p>
                      <a:r>
                        <a:rPr lang="en-GB" dirty="0"/>
                        <a:t>Take part in volunteering</a:t>
                      </a:r>
                      <a:r>
                        <a:rPr lang="en-GB" baseline="0" dirty="0"/>
                        <a:t> initiatives</a:t>
                      </a:r>
                    </a:p>
                    <a:p>
                      <a:r>
                        <a:rPr lang="en-GB" baseline="0" dirty="0"/>
                        <a:t>Member discounts with publishers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75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GradStat</a:t>
                      </a:r>
                      <a:endParaRPr lang="en-GB" dirty="0"/>
                    </a:p>
                    <a:p>
                      <a:r>
                        <a:rPr lang="en-GB" dirty="0"/>
                        <a:t>(requires UK honours at 2:2 or equivalent)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£77.50 per year concessionary rate, £155 full rate (£5 off if direct</a:t>
                      </a:r>
                      <a:r>
                        <a:rPr lang="en-GB" baseline="0" dirty="0"/>
                        <a:t> debit)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Fellowship benefits plus:</a:t>
                      </a:r>
                    </a:p>
                    <a:p>
                      <a:r>
                        <a:rPr lang="en-GB" dirty="0" err="1"/>
                        <a:t>GradStat</a:t>
                      </a:r>
                      <a:r>
                        <a:rPr lang="en-GB" dirty="0"/>
                        <a:t> letters after</a:t>
                      </a:r>
                      <a:r>
                        <a:rPr lang="en-GB" baseline="0" dirty="0"/>
                        <a:t> your name</a:t>
                      </a:r>
                    </a:p>
                    <a:p>
                      <a:r>
                        <a:rPr lang="en-GB" baseline="0" dirty="0"/>
                        <a:t>Access to </a:t>
                      </a:r>
                      <a:r>
                        <a:rPr lang="en-GB" baseline="0" dirty="0" err="1"/>
                        <a:t>Gradstat</a:t>
                      </a:r>
                      <a:r>
                        <a:rPr lang="en-GB" baseline="0" dirty="0"/>
                        <a:t> mentoring </a:t>
                      </a:r>
                    </a:p>
                    <a:p>
                      <a:r>
                        <a:rPr lang="en-GB" baseline="0" dirty="0"/>
                        <a:t>Networking 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34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162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RSS in Scotland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There are three Scottish RSS Local Groups: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Glasgow – covers Glasgow and the West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Edinburgh – covers Edinburgh/Fife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Highlands – based in Aberdeen, covers the north of Scotland</a:t>
            </a:r>
          </a:p>
          <a:p>
            <a:pPr lvl="1"/>
            <a:endParaRPr lang="en-GB" dirty="0"/>
          </a:p>
          <a:p>
            <a:r>
              <a:rPr lang="en-GB" dirty="0"/>
              <a:t>As a fellow you can get involved in the group committees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820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RSS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869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Sections cover a variety of specific areas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Young Statisticians Section specifically aimed at individuals starting out a statistical career</a:t>
            </a:r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CB3639-25EF-2CF8-E580-675CAF947911}"/>
              </a:ext>
            </a:extLst>
          </p:cNvPr>
          <p:cNvSpPr txBox="1"/>
          <p:nvPr/>
        </p:nvSpPr>
        <p:spPr>
          <a:xfrm>
            <a:off x="1179318" y="2367185"/>
            <a:ext cx="41190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dirty="0"/>
              <a:t>Applied Probability</a:t>
            </a:r>
          </a:p>
          <a:p>
            <a:pPr lvl="1"/>
            <a:r>
              <a:rPr lang="en-GB" dirty="0"/>
              <a:t>Business &amp; Industrial</a:t>
            </a:r>
          </a:p>
          <a:p>
            <a:pPr lvl="1"/>
            <a:r>
              <a:rPr lang="en-GB" dirty="0"/>
              <a:t>Computational Statistics &amp; ML</a:t>
            </a:r>
          </a:p>
          <a:p>
            <a:pPr lvl="1"/>
            <a:r>
              <a:rPr lang="en-GB" dirty="0"/>
              <a:t>Data Ethics &amp; Governance</a:t>
            </a:r>
          </a:p>
          <a:p>
            <a:pPr lvl="1"/>
            <a:r>
              <a:rPr lang="en-GB" dirty="0"/>
              <a:t>Environmental</a:t>
            </a:r>
          </a:p>
          <a:p>
            <a:pPr lvl="1"/>
            <a:r>
              <a:rPr lang="en-GB" dirty="0"/>
              <a:t>Emerging Applications</a:t>
            </a:r>
          </a:p>
          <a:p>
            <a:pPr lvl="1"/>
            <a:r>
              <a:rPr lang="en-GB" dirty="0"/>
              <a:t>Environmental Statistics</a:t>
            </a:r>
          </a:p>
          <a:p>
            <a:pPr lvl="1"/>
            <a:r>
              <a:rPr lang="en-GB" dirty="0"/>
              <a:t>Finance &amp; Economics</a:t>
            </a:r>
          </a:p>
          <a:p>
            <a:pPr lvl="1"/>
            <a:r>
              <a:rPr lang="en-GB" dirty="0"/>
              <a:t>History of Statistics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A5FDBA-1275-DD92-4D65-5E308BA10D02}"/>
              </a:ext>
            </a:extLst>
          </p:cNvPr>
          <p:cNvSpPr txBox="1"/>
          <p:nvPr/>
        </p:nvSpPr>
        <p:spPr>
          <a:xfrm>
            <a:off x="5639509" y="2367185"/>
            <a:ext cx="41190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dirty="0"/>
              <a:t>International Development</a:t>
            </a:r>
          </a:p>
          <a:p>
            <a:pPr lvl="1"/>
            <a:r>
              <a:rPr lang="en-GB" dirty="0"/>
              <a:t>Medical</a:t>
            </a:r>
          </a:p>
          <a:p>
            <a:pPr lvl="1"/>
            <a:r>
              <a:rPr lang="en-GB" dirty="0"/>
              <a:t>Official Statistics</a:t>
            </a:r>
          </a:p>
          <a:p>
            <a:pPr lvl="1"/>
            <a:r>
              <a:rPr lang="en-GB" dirty="0"/>
              <a:t>Quality Improvement</a:t>
            </a:r>
          </a:p>
          <a:p>
            <a:pPr lvl="1"/>
            <a:r>
              <a:rPr lang="en-GB" dirty="0"/>
              <a:t>Research</a:t>
            </a:r>
          </a:p>
          <a:p>
            <a:pPr lvl="1"/>
            <a:r>
              <a:rPr lang="en-GB" dirty="0"/>
              <a:t>Social Statistics</a:t>
            </a:r>
          </a:p>
          <a:p>
            <a:pPr lvl="1"/>
            <a:r>
              <a:rPr lang="en-GB" dirty="0"/>
              <a:t>Statistics &amp; the Law</a:t>
            </a:r>
          </a:p>
          <a:p>
            <a:pPr lvl="1"/>
            <a:r>
              <a:rPr lang="en-GB" dirty="0"/>
              <a:t>Statistics in Sport</a:t>
            </a:r>
          </a:p>
          <a:p>
            <a:pPr lvl="1"/>
            <a:r>
              <a:rPr lang="en-GB" dirty="0"/>
              <a:t>Teaching Statistics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6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990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more information visit </a:t>
            </a:r>
          </a:p>
          <a:p>
            <a:pPr marL="0" indent="0" algn="ctr">
              <a:buNone/>
            </a:pPr>
            <a:r>
              <a:rPr lang="en-GB" dirty="0"/>
              <a:t>rss.org.uk</a:t>
            </a:r>
          </a:p>
          <a:p>
            <a:endParaRPr lang="en-GB" dirty="0"/>
          </a:p>
          <a:p>
            <a:r>
              <a:rPr lang="en-GB" dirty="0"/>
              <a:t>Sign up to Section &amp; Local Group newsletters</a:t>
            </a:r>
          </a:p>
          <a:p>
            <a:r>
              <a:rPr lang="en-GB" dirty="0"/>
              <a:t>Details of upcoming events</a:t>
            </a:r>
          </a:p>
          <a:p>
            <a:r>
              <a:rPr lang="en-GB" dirty="0"/>
              <a:t>Membership information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FFF859F-DA2F-E7F2-93C0-4AF688282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965" y="2401453"/>
            <a:ext cx="3633079" cy="364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64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342</Words>
  <Application>Microsoft Office PowerPoint</Application>
  <PresentationFormat>Widescreen</PresentationFormat>
  <Paragraphs>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Getting involved with RSS</vt:lpstr>
      <vt:lpstr>The Royal Statistical Society</vt:lpstr>
      <vt:lpstr>Getting involved</vt:lpstr>
      <vt:lpstr>RSS in Scotland</vt:lpstr>
      <vt:lpstr>RSS Sections</vt:lpstr>
      <vt:lpstr>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involved with RSS</dc:title>
  <dc:creator>Kate Pyper</dc:creator>
  <cp:lastModifiedBy>Daly, Fraser A</cp:lastModifiedBy>
  <cp:revision>8</cp:revision>
  <dcterms:created xsi:type="dcterms:W3CDTF">2021-09-29T08:01:51Z</dcterms:created>
  <dcterms:modified xsi:type="dcterms:W3CDTF">2023-09-27T08:47:55Z</dcterms:modified>
</cp:coreProperties>
</file>